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f"/>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1"/>
  </p:notesMasterIdLst>
  <p:sldIdLst>
    <p:sldId id="256" r:id="rId5"/>
    <p:sldId id="313" r:id="rId6"/>
    <p:sldId id="303" r:id="rId7"/>
    <p:sldId id="319" r:id="rId8"/>
    <p:sldId id="317" r:id="rId9"/>
    <p:sldId id="320" r:id="rId10"/>
    <p:sldId id="321" r:id="rId11"/>
    <p:sldId id="322" r:id="rId12"/>
    <p:sldId id="323" r:id="rId13"/>
    <p:sldId id="324" r:id="rId14"/>
    <p:sldId id="325" r:id="rId15"/>
    <p:sldId id="326" r:id="rId16"/>
    <p:sldId id="327" r:id="rId17"/>
    <p:sldId id="330" r:id="rId18"/>
    <p:sldId id="258" r:id="rId19"/>
    <p:sldId id="268" r:id="rId20"/>
  </p:sldIdLst>
  <p:sldSz cx="9906000" cy="6858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5FC5913-2D75-4155-2C0A-9BB8FA0D37A2}" name="Christina Boutsouki" initials="CB" userId="S::chbouts@office365.auth.gr::8377cd1c-8e1c-4fca-9f17-867241c761e7" providerId="AD"/>
  <p188:author id="{7209F118-DDBB-2FB1-03F2-68B7F4D07A64}" name="Guest User" initials="GU" userId="S::urn:spo:anon#1042695711ee52ffc4256e239e8323b159e4cc9bb1d19bce28fc10902e97fa82::" providerId="AD"/>
  <p188:author id="{4E8F94BB-BB34-6BA3-B5F6-01D1269C138E}" name="Apostolos Kralidis" initials="AK" userId="S::akralid@office365.auth.gr::43466277-6d21-447b-aba0-7a6efe08c3b6"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7" d="100"/>
          <a:sy n="57" d="100"/>
        </p:scale>
        <p:origin x="1332"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F989361-2854-4858-9660-04C5E8C84FA2}" type="doc">
      <dgm:prSet loTypeId="urn:microsoft.com/office/officeart/2005/8/layout/default" loCatId="list" qsTypeId="urn:microsoft.com/office/officeart/2005/8/quickstyle/simple4" qsCatId="simple" csTypeId="urn:microsoft.com/office/officeart/2005/8/colors/colorful1" csCatId="colorful" phldr="1"/>
      <dgm:spPr/>
      <dgm:t>
        <a:bodyPr/>
        <a:lstStyle/>
        <a:p>
          <a:endParaRPr lang="en-US"/>
        </a:p>
      </dgm:t>
    </dgm:pt>
    <dgm:pt modelId="{A29F8960-45DD-4968-9BA6-CFEA4A8E33D8}">
      <dgm:prSet/>
      <dgm:spPr/>
      <dgm:t>
        <a:bodyPr/>
        <a:lstStyle/>
        <a:p>
          <a:r>
            <a:rPr lang="el-GR" dirty="0"/>
            <a:t>Βασικό στοιχείο της Ανοικτής Επιστήμης</a:t>
          </a:r>
          <a:endParaRPr lang="en-US" dirty="0"/>
        </a:p>
      </dgm:t>
    </dgm:pt>
    <dgm:pt modelId="{69DB7A6F-2099-4698-AD8A-3839904BA7C5}" type="parTrans" cxnId="{F835A7BC-967C-4503-ACBD-B8D8B46CF9D7}">
      <dgm:prSet/>
      <dgm:spPr/>
      <dgm:t>
        <a:bodyPr/>
        <a:lstStyle/>
        <a:p>
          <a:endParaRPr lang="en-US"/>
        </a:p>
      </dgm:t>
    </dgm:pt>
    <dgm:pt modelId="{9931F55E-3D05-4F02-A7C1-26AA0BB5B3EE}" type="sibTrans" cxnId="{F835A7BC-967C-4503-ACBD-B8D8B46CF9D7}">
      <dgm:prSet/>
      <dgm:spPr/>
      <dgm:t>
        <a:bodyPr/>
        <a:lstStyle/>
        <a:p>
          <a:endParaRPr lang="en-US"/>
        </a:p>
      </dgm:t>
    </dgm:pt>
    <dgm:pt modelId="{CB447D40-8821-4CDB-8832-A639EF2EF7B2}">
      <dgm:prSet/>
      <dgm:spPr/>
      <dgm:t>
        <a:bodyPr/>
        <a:lstStyle/>
        <a:p>
          <a:r>
            <a:rPr lang="el-GR" dirty="0"/>
            <a:t>Η ενεργός συμμετοχή των πολιτών σε δραστηριότητες και διαδικασίες κατά τη διάρκεια της επιστημονικής έρευνας</a:t>
          </a:r>
          <a:endParaRPr lang="en-US" dirty="0"/>
        </a:p>
      </dgm:t>
    </dgm:pt>
    <dgm:pt modelId="{D43893D5-97AC-450E-BE34-DDEE190A0F0E}" type="parTrans" cxnId="{4E37E25C-1795-4EBA-BFCB-02CD327294E9}">
      <dgm:prSet/>
      <dgm:spPr/>
      <dgm:t>
        <a:bodyPr/>
        <a:lstStyle/>
        <a:p>
          <a:endParaRPr lang="en-US"/>
        </a:p>
      </dgm:t>
    </dgm:pt>
    <dgm:pt modelId="{91A54220-7EA3-4542-AD4E-48C273249193}" type="sibTrans" cxnId="{4E37E25C-1795-4EBA-BFCB-02CD327294E9}">
      <dgm:prSet/>
      <dgm:spPr/>
      <dgm:t>
        <a:bodyPr/>
        <a:lstStyle/>
        <a:p>
          <a:endParaRPr lang="en-US"/>
        </a:p>
      </dgm:t>
    </dgm:pt>
    <dgm:pt modelId="{66BE667F-3225-41AF-87FC-E33A5BA8CE95}">
      <dgm:prSet/>
      <dgm:spPr/>
      <dgm:t>
        <a:bodyPr/>
        <a:lstStyle/>
        <a:p>
          <a:r>
            <a:rPr lang="el-GR" dirty="0"/>
            <a:t>Πολλαπλά οφέλη για την κοινωνία, την εκπαίδευση και την κατανόηση της επιστήμης</a:t>
          </a:r>
          <a:endParaRPr lang="en-US" dirty="0"/>
        </a:p>
      </dgm:t>
    </dgm:pt>
    <dgm:pt modelId="{393E257A-251A-4387-92E0-3CCA69350509}" type="parTrans" cxnId="{76EFC581-975B-4CC0-83C6-2C2B66041E6F}">
      <dgm:prSet/>
      <dgm:spPr/>
      <dgm:t>
        <a:bodyPr/>
        <a:lstStyle/>
        <a:p>
          <a:endParaRPr lang="en-US"/>
        </a:p>
      </dgm:t>
    </dgm:pt>
    <dgm:pt modelId="{0F32339D-11B7-4B2E-9402-B84F1C4220DA}" type="sibTrans" cxnId="{76EFC581-975B-4CC0-83C6-2C2B66041E6F}">
      <dgm:prSet/>
      <dgm:spPr/>
      <dgm:t>
        <a:bodyPr/>
        <a:lstStyle/>
        <a:p>
          <a:endParaRPr lang="en-US"/>
        </a:p>
      </dgm:t>
    </dgm:pt>
    <dgm:pt modelId="{610358CC-42F1-4572-9026-BCBA077C263B}">
      <dgm:prSet/>
      <dgm:spPr/>
      <dgm:t>
        <a:bodyPr/>
        <a:lstStyle/>
        <a:p>
          <a:r>
            <a:rPr lang="el-GR" dirty="0"/>
            <a:t>Ενίσχυση της σχέσης μεταξύ επιστήμης και κοινωνίας</a:t>
          </a:r>
          <a:endParaRPr lang="en-US" dirty="0"/>
        </a:p>
      </dgm:t>
    </dgm:pt>
    <dgm:pt modelId="{1791F45E-E24B-41ED-A6CF-01FA4609E62B}" type="parTrans" cxnId="{A1F4FFD7-83DF-460D-B123-C9100F91F85E}">
      <dgm:prSet/>
      <dgm:spPr/>
      <dgm:t>
        <a:bodyPr/>
        <a:lstStyle/>
        <a:p>
          <a:endParaRPr lang="en-US"/>
        </a:p>
      </dgm:t>
    </dgm:pt>
    <dgm:pt modelId="{9DC8FF90-61CB-44BE-A731-A013735276C1}" type="sibTrans" cxnId="{A1F4FFD7-83DF-460D-B123-C9100F91F85E}">
      <dgm:prSet/>
      <dgm:spPr/>
      <dgm:t>
        <a:bodyPr/>
        <a:lstStyle/>
        <a:p>
          <a:endParaRPr lang="en-US"/>
        </a:p>
      </dgm:t>
    </dgm:pt>
    <dgm:pt modelId="{7813A234-9FA7-4E5F-8597-27846D4816D7}">
      <dgm:prSet/>
      <dgm:spPr/>
      <dgm:t>
        <a:bodyPr/>
        <a:lstStyle/>
        <a:p>
          <a:r>
            <a:rPr lang="el-GR" dirty="0"/>
            <a:t>Εκδημοκρατισμός της επιστήμης</a:t>
          </a:r>
          <a:endParaRPr lang="en-US" dirty="0"/>
        </a:p>
      </dgm:t>
    </dgm:pt>
    <dgm:pt modelId="{904D64F1-0D36-4704-B8D3-6705F489511A}" type="parTrans" cxnId="{910A1E7F-351C-40E7-B1AE-E4BA96121782}">
      <dgm:prSet/>
      <dgm:spPr/>
      <dgm:t>
        <a:bodyPr/>
        <a:lstStyle/>
        <a:p>
          <a:endParaRPr lang="en-US"/>
        </a:p>
      </dgm:t>
    </dgm:pt>
    <dgm:pt modelId="{6EB5811C-15A9-4059-A48B-C178852E47BA}" type="sibTrans" cxnId="{910A1E7F-351C-40E7-B1AE-E4BA96121782}">
      <dgm:prSet/>
      <dgm:spPr/>
      <dgm:t>
        <a:bodyPr/>
        <a:lstStyle/>
        <a:p>
          <a:endParaRPr lang="en-US"/>
        </a:p>
      </dgm:t>
    </dgm:pt>
    <dgm:pt modelId="{1CF18B90-4F05-470E-B5D5-E87A2A47C498}" type="pres">
      <dgm:prSet presAssocID="{BF989361-2854-4858-9660-04C5E8C84FA2}" presName="diagram" presStyleCnt="0">
        <dgm:presLayoutVars>
          <dgm:dir/>
          <dgm:resizeHandles val="exact"/>
        </dgm:presLayoutVars>
      </dgm:prSet>
      <dgm:spPr/>
    </dgm:pt>
    <dgm:pt modelId="{1ED980E0-394F-46EF-8423-481EF807062D}" type="pres">
      <dgm:prSet presAssocID="{A29F8960-45DD-4968-9BA6-CFEA4A8E33D8}" presName="node" presStyleLbl="node1" presStyleIdx="0" presStyleCnt="5">
        <dgm:presLayoutVars>
          <dgm:bulletEnabled val="1"/>
        </dgm:presLayoutVars>
      </dgm:prSet>
      <dgm:spPr/>
    </dgm:pt>
    <dgm:pt modelId="{0B842A70-FCFB-486F-AC9E-982B8EDA747F}" type="pres">
      <dgm:prSet presAssocID="{9931F55E-3D05-4F02-A7C1-26AA0BB5B3EE}" presName="sibTrans" presStyleCnt="0"/>
      <dgm:spPr/>
    </dgm:pt>
    <dgm:pt modelId="{ED2E7B17-FF12-43F0-B13A-760750B45ED7}" type="pres">
      <dgm:prSet presAssocID="{CB447D40-8821-4CDB-8832-A639EF2EF7B2}" presName="node" presStyleLbl="node1" presStyleIdx="1" presStyleCnt="5">
        <dgm:presLayoutVars>
          <dgm:bulletEnabled val="1"/>
        </dgm:presLayoutVars>
      </dgm:prSet>
      <dgm:spPr/>
    </dgm:pt>
    <dgm:pt modelId="{2F94E170-80B2-490E-9555-86D25516526F}" type="pres">
      <dgm:prSet presAssocID="{91A54220-7EA3-4542-AD4E-48C273249193}" presName="sibTrans" presStyleCnt="0"/>
      <dgm:spPr/>
    </dgm:pt>
    <dgm:pt modelId="{243FF7D8-511A-4436-B021-CE78A05B202D}" type="pres">
      <dgm:prSet presAssocID="{66BE667F-3225-41AF-87FC-E33A5BA8CE95}" presName="node" presStyleLbl="node1" presStyleIdx="2" presStyleCnt="5">
        <dgm:presLayoutVars>
          <dgm:bulletEnabled val="1"/>
        </dgm:presLayoutVars>
      </dgm:prSet>
      <dgm:spPr/>
    </dgm:pt>
    <dgm:pt modelId="{538C2369-44CB-49D2-B774-B66F5B9D3CA6}" type="pres">
      <dgm:prSet presAssocID="{0F32339D-11B7-4B2E-9402-B84F1C4220DA}" presName="sibTrans" presStyleCnt="0"/>
      <dgm:spPr/>
    </dgm:pt>
    <dgm:pt modelId="{7DA11AF0-D1CC-487E-B530-C2CD897AF4A6}" type="pres">
      <dgm:prSet presAssocID="{610358CC-42F1-4572-9026-BCBA077C263B}" presName="node" presStyleLbl="node1" presStyleIdx="3" presStyleCnt="5">
        <dgm:presLayoutVars>
          <dgm:bulletEnabled val="1"/>
        </dgm:presLayoutVars>
      </dgm:prSet>
      <dgm:spPr/>
    </dgm:pt>
    <dgm:pt modelId="{8CF306AF-540B-40D8-AEBB-3DB4B10FCA9B}" type="pres">
      <dgm:prSet presAssocID="{9DC8FF90-61CB-44BE-A731-A013735276C1}" presName="sibTrans" presStyleCnt="0"/>
      <dgm:spPr/>
    </dgm:pt>
    <dgm:pt modelId="{D44D9BA6-4D5C-4C90-BC74-5E1C393B8543}" type="pres">
      <dgm:prSet presAssocID="{7813A234-9FA7-4E5F-8597-27846D4816D7}" presName="node" presStyleLbl="node1" presStyleIdx="4" presStyleCnt="5">
        <dgm:presLayoutVars>
          <dgm:bulletEnabled val="1"/>
        </dgm:presLayoutVars>
      </dgm:prSet>
      <dgm:spPr/>
    </dgm:pt>
  </dgm:ptLst>
  <dgm:cxnLst>
    <dgm:cxn modelId="{20421F22-54D3-41FC-A6F4-BA3A3190304A}" type="presOf" srcId="{66BE667F-3225-41AF-87FC-E33A5BA8CE95}" destId="{243FF7D8-511A-4436-B021-CE78A05B202D}" srcOrd="0" destOrd="0" presId="urn:microsoft.com/office/officeart/2005/8/layout/default"/>
    <dgm:cxn modelId="{4E37E25C-1795-4EBA-BFCB-02CD327294E9}" srcId="{BF989361-2854-4858-9660-04C5E8C84FA2}" destId="{CB447D40-8821-4CDB-8832-A639EF2EF7B2}" srcOrd="1" destOrd="0" parTransId="{D43893D5-97AC-450E-BE34-DDEE190A0F0E}" sibTransId="{91A54220-7EA3-4542-AD4E-48C273249193}"/>
    <dgm:cxn modelId="{910A1E7F-351C-40E7-B1AE-E4BA96121782}" srcId="{BF989361-2854-4858-9660-04C5E8C84FA2}" destId="{7813A234-9FA7-4E5F-8597-27846D4816D7}" srcOrd="4" destOrd="0" parTransId="{904D64F1-0D36-4704-B8D3-6705F489511A}" sibTransId="{6EB5811C-15A9-4059-A48B-C178852E47BA}"/>
    <dgm:cxn modelId="{76EFC581-975B-4CC0-83C6-2C2B66041E6F}" srcId="{BF989361-2854-4858-9660-04C5E8C84FA2}" destId="{66BE667F-3225-41AF-87FC-E33A5BA8CE95}" srcOrd="2" destOrd="0" parTransId="{393E257A-251A-4387-92E0-3CCA69350509}" sibTransId="{0F32339D-11B7-4B2E-9402-B84F1C4220DA}"/>
    <dgm:cxn modelId="{21827886-C4EB-42BD-8191-EFB9E8EC51A8}" type="presOf" srcId="{BF989361-2854-4858-9660-04C5E8C84FA2}" destId="{1CF18B90-4F05-470E-B5D5-E87A2A47C498}" srcOrd="0" destOrd="0" presId="urn:microsoft.com/office/officeart/2005/8/layout/default"/>
    <dgm:cxn modelId="{9EEE4488-18F3-4B5B-ABF2-C5A4EDD5D96E}" type="presOf" srcId="{7813A234-9FA7-4E5F-8597-27846D4816D7}" destId="{D44D9BA6-4D5C-4C90-BC74-5E1C393B8543}" srcOrd="0" destOrd="0" presId="urn:microsoft.com/office/officeart/2005/8/layout/default"/>
    <dgm:cxn modelId="{E9CC9A8F-3999-4A9F-8B69-A6E2A8A7EE65}" type="presOf" srcId="{A29F8960-45DD-4968-9BA6-CFEA4A8E33D8}" destId="{1ED980E0-394F-46EF-8423-481EF807062D}" srcOrd="0" destOrd="0" presId="urn:microsoft.com/office/officeart/2005/8/layout/default"/>
    <dgm:cxn modelId="{FA622EB9-27BD-491A-B54B-0BC26FD4E7CF}" type="presOf" srcId="{CB447D40-8821-4CDB-8832-A639EF2EF7B2}" destId="{ED2E7B17-FF12-43F0-B13A-760750B45ED7}" srcOrd="0" destOrd="0" presId="urn:microsoft.com/office/officeart/2005/8/layout/default"/>
    <dgm:cxn modelId="{F835A7BC-967C-4503-ACBD-B8D8B46CF9D7}" srcId="{BF989361-2854-4858-9660-04C5E8C84FA2}" destId="{A29F8960-45DD-4968-9BA6-CFEA4A8E33D8}" srcOrd="0" destOrd="0" parTransId="{69DB7A6F-2099-4698-AD8A-3839904BA7C5}" sibTransId="{9931F55E-3D05-4F02-A7C1-26AA0BB5B3EE}"/>
    <dgm:cxn modelId="{A1F4FFD7-83DF-460D-B123-C9100F91F85E}" srcId="{BF989361-2854-4858-9660-04C5E8C84FA2}" destId="{610358CC-42F1-4572-9026-BCBA077C263B}" srcOrd="3" destOrd="0" parTransId="{1791F45E-E24B-41ED-A6CF-01FA4609E62B}" sibTransId="{9DC8FF90-61CB-44BE-A731-A013735276C1}"/>
    <dgm:cxn modelId="{576047EC-E0F1-4E7E-8C8B-C7D6E82F845E}" type="presOf" srcId="{610358CC-42F1-4572-9026-BCBA077C263B}" destId="{7DA11AF0-D1CC-487E-B530-C2CD897AF4A6}" srcOrd="0" destOrd="0" presId="urn:microsoft.com/office/officeart/2005/8/layout/default"/>
    <dgm:cxn modelId="{E872090B-71F0-4F9F-9F43-ED2AAAD62750}" type="presParOf" srcId="{1CF18B90-4F05-470E-B5D5-E87A2A47C498}" destId="{1ED980E0-394F-46EF-8423-481EF807062D}" srcOrd="0" destOrd="0" presId="urn:microsoft.com/office/officeart/2005/8/layout/default"/>
    <dgm:cxn modelId="{86D86B93-5C8C-4EAE-95B3-1F091FBEB075}" type="presParOf" srcId="{1CF18B90-4F05-470E-B5D5-E87A2A47C498}" destId="{0B842A70-FCFB-486F-AC9E-982B8EDA747F}" srcOrd="1" destOrd="0" presId="urn:microsoft.com/office/officeart/2005/8/layout/default"/>
    <dgm:cxn modelId="{3F1F5FAB-C069-40ED-B0E6-E1C01E132EC4}" type="presParOf" srcId="{1CF18B90-4F05-470E-B5D5-E87A2A47C498}" destId="{ED2E7B17-FF12-43F0-B13A-760750B45ED7}" srcOrd="2" destOrd="0" presId="urn:microsoft.com/office/officeart/2005/8/layout/default"/>
    <dgm:cxn modelId="{1BD2A294-0BF8-4E7D-BC71-EDDB010030E3}" type="presParOf" srcId="{1CF18B90-4F05-470E-B5D5-E87A2A47C498}" destId="{2F94E170-80B2-490E-9555-86D25516526F}" srcOrd="3" destOrd="0" presId="urn:microsoft.com/office/officeart/2005/8/layout/default"/>
    <dgm:cxn modelId="{3EC0AA54-A787-413A-B6F1-C4CDB6DF656B}" type="presParOf" srcId="{1CF18B90-4F05-470E-B5D5-E87A2A47C498}" destId="{243FF7D8-511A-4436-B021-CE78A05B202D}" srcOrd="4" destOrd="0" presId="urn:microsoft.com/office/officeart/2005/8/layout/default"/>
    <dgm:cxn modelId="{38D0C588-D942-4DFD-AE5D-6070EF83B148}" type="presParOf" srcId="{1CF18B90-4F05-470E-B5D5-E87A2A47C498}" destId="{538C2369-44CB-49D2-B774-B66F5B9D3CA6}" srcOrd="5" destOrd="0" presId="urn:microsoft.com/office/officeart/2005/8/layout/default"/>
    <dgm:cxn modelId="{B32378CA-F0AE-447A-894A-5309900E5290}" type="presParOf" srcId="{1CF18B90-4F05-470E-B5D5-E87A2A47C498}" destId="{7DA11AF0-D1CC-487E-B530-C2CD897AF4A6}" srcOrd="6" destOrd="0" presId="urn:microsoft.com/office/officeart/2005/8/layout/default"/>
    <dgm:cxn modelId="{E532E6DC-61AB-457A-8119-6179682AC7F5}" type="presParOf" srcId="{1CF18B90-4F05-470E-B5D5-E87A2A47C498}" destId="{8CF306AF-540B-40D8-AEBB-3DB4B10FCA9B}" srcOrd="7" destOrd="0" presId="urn:microsoft.com/office/officeart/2005/8/layout/default"/>
    <dgm:cxn modelId="{18E06B48-F60D-4CEF-8B11-93A8C9A6D0DD}" type="presParOf" srcId="{1CF18B90-4F05-470E-B5D5-E87A2A47C498}" destId="{D44D9BA6-4D5C-4C90-BC74-5E1C393B8543}"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DC326C5-9EE3-4DF1-B24D-BA47361F7903}" type="doc">
      <dgm:prSet loTypeId="urn:microsoft.com/office/officeart/2005/8/layout/matrix3" loCatId="matrix" qsTypeId="urn:microsoft.com/office/officeart/2005/8/quickstyle/simple1" qsCatId="simple" csTypeId="urn:microsoft.com/office/officeart/2005/8/colors/accent1_2" csCatId="accent1" phldr="1"/>
      <dgm:spPr/>
      <dgm:t>
        <a:bodyPr/>
        <a:lstStyle/>
        <a:p>
          <a:endParaRPr lang="en-US"/>
        </a:p>
      </dgm:t>
    </dgm:pt>
    <dgm:pt modelId="{428BF87F-6A5A-474E-B3EE-824CA754EB3A}">
      <dgm:prSet/>
      <dgm:spPr/>
      <dgm:t>
        <a:bodyPr/>
        <a:lstStyle/>
        <a:p>
          <a:r>
            <a:rPr lang="el-GR" dirty="0"/>
            <a:t>Υποστήριξη διεπιστημονικών προτάσεων και προώθηση της συμμετοχής σε ερευνητικές δραστηριότητες που υλοποιούνται σε όλα τα τμήματα και εργαστήρια του ΑΠΘ.</a:t>
          </a:r>
          <a:endParaRPr lang="en-US" dirty="0"/>
        </a:p>
      </dgm:t>
    </dgm:pt>
    <dgm:pt modelId="{7139CA65-4E10-4DDE-82A2-9436A9B5AB4F}" type="parTrans" cxnId="{A3F414D6-5F2F-4639-A15A-1180995CB7CA}">
      <dgm:prSet/>
      <dgm:spPr/>
      <dgm:t>
        <a:bodyPr/>
        <a:lstStyle/>
        <a:p>
          <a:endParaRPr lang="en-US"/>
        </a:p>
      </dgm:t>
    </dgm:pt>
    <dgm:pt modelId="{5255E20F-1C6B-4530-81AC-89033296A0B6}" type="sibTrans" cxnId="{A3F414D6-5F2F-4639-A15A-1180995CB7CA}">
      <dgm:prSet/>
      <dgm:spPr/>
      <dgm:t>
        <a:bodyPr/>
        <a:lstStyle/>
        <a:p>
          <a:endParaRPr lang="en-US"/>
        </a:p>
      </dgm:t>
    </dgm:pt>
    <dgm:pt modelId="{A4FDD62A-D798-4FA4-840F-6F0171BB0B19}">
      <dgm:prSet/>
      <dgm:spPr/>
      <dgm:t>
        <a:bodyPr/>
        <a:lstStyle/>
        <a:p>
          <a:r>
            <a:rPr lang="el-GR" dirty="0"/>
            <a:t>Υποστήριξη της δια βίου μάθησης των μελών της ακαδημαϊκής κοινότητας όσον αφορά τη χρήση της </a:t>
          </a:r>
          <a:r>
            <a:rPr lang="el-GR" dirty="0" err="1"/>
            <a:t>ΕτΠ</a:t>
          </a:r>
          <a:r>
            <a:rPr lang="el-GR" dirty="0"/>
            <a:t> ως επιστημονικού-μεθοδολογικού ερευνητικού εργαλείου.</a:t>
          </a:r>
          <a:endParaRPr lang="en-US" dirty="0"/>
        </a:p>
      </dgm:t>
    </dgm:pt>
    <dgm:pt modelId="{82C3945A-14B9-461B-96B1-9B0652998475}" type="parTrans" cxnId="{CF1AED41-B643-4739-8E8A-12A3B1FAA32F}">
      <dgm:prSet/>
      <dgm:spPr/>
      <dgm:t>
        <a:bodyPr/>
        <a:lstStyle/>
        <a:p>
          <a:endParaRPr lang="en-US"/>
        </a:p>
      </dgm:t>
    </dgm:pt>
    <dgm:pt modelId="{5FF3BD0C-E8D4-40E8-A56F-31E1FAB2342E}" type="sibTrans" cxnId="{CF1AED41-B643-4739-8E8A-12A3B1FAA32F}">
      <dgm:prSet/>
      <dgm:spPr/>
      <dgm:t>
        <a:bodyPr/>
        <a:lstStyle/>
        <a:p>
          <a:endParaRPr lang="en-US"/>
        </a:p>
      </dgm:t>
    </dgm:pt>
    <dgm:pt modelId="{32A0FA0C-04D6-4E99-9501-569744757EB4}">
      <dgm:prSet/>
      <dgm:spPr/>
      <dgm:t>
        <a:bodyPr/>
        <a:lstStyle/>
        <a:p>
          <a:r>
            <a:rPr lang="el-GR"/>
            <a:t>Διάθεση στο κοινό όλων των δεδομένων που συλλέγονται από τις δράσεις του Κόμβου, ακολουθώντας πάντα τον Γενικό Κανονισμό για την Προστασία Δεδομένων και τις βέλτιστες πρακτικές σε θέματα δεοντολογίας της επιστημονικής έρευνας και πρακτικής.</a:t>
          </a:r>
          <a:endParaRPr lang="en-US"/>
        </a:p>
      </dgm:t>
    </dgm:pt>
    <dgm:pt modelId="{3FC2FB62-67EA-4180-BFA3-6337C86152C7}" type="parTrans" cxnId="{CD7EB691-26B0-441E-A52A-F4BFB3912E49}">
      <dgm:prSet/>
      <dgm:spPr/>
      <dgm:t>
        <a:bodyPr/>
        <a:lstStyle/>
        <a:p>
          <a:endParaRPr lang="en-US"/>
        </a:p>
      </dgm:t>
    </dgm:pt>
    <dgm:pt modelId="{D82BCBBE-6B96-4BE7-816F-E75D27793529}" type="sibTrans" cxnId="{CD7EB691-26B0-441E-A52A-F4BFB3912E49}">
      <dgm:prSet/>
      <dgm:spPr/>
      <dgm:t>
        <a:bodyPr/>
        <a:lstStyle/>
        <a:p>
          <a:endParaRPr lang="en-US"/>
        </a:p>
      </dgm:t>
    </dgm:pt>
    <dgm:pt modelId="{B287EAB4-E894-4B97-BFC2-F6CA5DE20B14}">
      <dgm:prSet/>
      <dgm:spPr/>
      <dgm:t>
        <a:bodyPr/>
        <a:lstStyle/>
        <a:p>
          <a:r>
            <a:rPr lang="el-GR"/>
            <a:t>Συμμετοχή σε έργα έρευνας και ανάπτυξης, έργα καινοτομίας, σε εθνική και ευρωπαϊκή κλίμακα, για τη διεύρυνση της ενεργού συμμετοχής και της εξωστρέφειας του ΑΠΘ.</a:t>
          </a:r>
          <a:endParaRPr lang="en-US"/>
        </a:p>
      </dgm:t>
    </dgm:pt>
    <dgm:pt modelId="{3C055A53-4BF1-4367-BD86-5D04D8B777FD}" type="parTrans" cxnId="{115F2E07-0B3B-4470-98B9-0094537FAE20}">
      <dgm:prSet/>
      <dgm:spPr/>
      <dgm:t>
        <a:bodyPr/>
        <a:lstStyle/>
        <a:p>
          <a:endParaRPr lang="en-US"/>
        </a:p>
      </dgm:t>
    </dgm:pt>
    <dgm:pt modelId="{A0BAB149-1329-4D04-9541-D7CD125D9603}" type="sibTrans" cxnId="{115F2E07-0B3B-4470-98B9-0094537FAE20}">
      <dgm:prSet/>
      <dgm:spPr/>
      <dgm:t>
        <a:bodyPr/>
        <a:lstStyle/>
        <a:p>
          <a:endParaRPr lang="en-US"/>
        </a:p>
      </dgm:t>
    </dgm:pt>
    <dgm:pt modelId="{94051F2D-356C-4074-8465-C506135FD2CF}" type="pres">
      <dgm:prSet presAssocID="{9DC326C5-9EE3-4DF1-B24D-BA47361F7903}" presName="matrix" presStyleCnt="0">
        <dgm:presLayoutVars>
          <dgm:chMax val="1"/>
          <dgm:dir/>
          <dgm:resizeHandles val="exact"/>
        </dgm:presLayoutVars>
      </dgm:prSet>
      <dgm:spPr/>
    </dgm:pt>
    <dgm:pt modelId="{5BF0B9DF-1A5B-4BCA-A037-DEE888D67FD9}" type="pres">
      <dgm:prSet presAssocID="{9DC326C5-9EE3-4DF1-B24D-BA47361F7903}" presName="diamond" presStyleLbl="bgShp" presStyleIdx="0" presStyleCnt="1"/>
      <dgm:spPr/>
    </dgm:pt>
    <dgm:pt modelId="{2D755570-164D-4E7E-91DE-D243D5001489}" type="pres">
      <dgm:prSet presAssocID="{9DC326C5-9EE3-4DF1-B24D-BA47361F7903}" presName="quad1" presStyleLbl="node1" presStyleIdx="0" presStyleCnt="4">
        <dgm:presLayoutVars>
          <dgm:chMax val="0"/>
          <dgm:chPref val="0"/>
          <dgm:bulletEnabled val="1"/>
        </dgm:presLayoutVars>
      </dgm:prSet>
      <dgm:spPr/>
    </dgm:pt>
    <dgm:pt modelId="{AB2D15D8-CBCF-425B-A875-D2FC13914520}" type="pres">
      <dgm:prSet presAssocID="{9DC326C5-9EE3-4DF1-B24D-BA47361F7903}" presName="quad2" presStyleLbl="node1" presStyleIdx="1" presStyleCnt="4">
        <dgm:presLayoutVars>
          <dgm:chMax val="0"/>
          <dgm:chPref val="0"/>
          <dgm:bulletEnabled val="1"/>
        </dgm:presLayoutVars>
      </dgm:prSet>
      <dgm:spPr/>
    </dgm:pt>
    <dgm:pt modelId="{EF5E0542-2A24-478D-A404-F276428D6EB3}" type="pres">
      <dgm:prSet presAssocID="{9DC326C5-9EE3-4DF1-B24D-BA47361F7903}" presName="quad3" presStyleLbl="node1" presStyleIdx="2" presStyleCnt="4">
        <dgm:presLayoutVars>
          <dgm:chMax val="0"/>
          <dgm:chPref val="0"/>
          <dgm:bulletEnabled val="1"/>
        </dgm:presLayoutVars>
      </dgm:prSet>
      <dgm:spPr/>
    </dgm:pt>
    <dgm:pt modelId="{45335084-0016-44DA-988C-96856683DE6D}" type="pres">
      <dgm:prSet presAssocID="{9DC326C5-9EE3-4DF1-B24D-BA47361F7903}" presName="quad4" presStyleLbl="node1" presStyleIdx="3" presStyleCnt="4">
        <dgm:presLayoutVars>
          <dgm:chMax val="0"/>
          <dgm:chPref val="0"/>
          <dgm:bulletEnabled val="1"/>
        </dgm:presLayoutVars>
      </dgm:prSet>
      <dgm:spPr/>
    </dgm:pt>
  </dgm:ptLst>
  <dgm:cxnLst>
    <dgm:cxn modelId="{8B8C2906-660A-4847-9EBD-633D1C239A01}" type="presOf" srcId="{A4FDD62A-D798-4FA4-840F-6F0171BB0B19}" destId="{AB2D15D8-CBCF-425B-A875-D2FC13914520}" srcOrd="0" destOrd="0" presId="urn:microsoft.com/office/officeart/2005/8/layout/matrix3"/>
    <dgm:cxn modelId="{115F2E07-0B3B-4470-98B9-0094537FAE20}" srcId="{9DC326C5-9EE3-4DF1-B24D-BA47361F7903}" destId="{B287EAB4-E894-4B97-BFC2-F6CA5DE20B14}" srcOrd="3" destOrd="0" parTransId="{3C055A53-4BF1-4367-BD86-5D04D8B777FD}" sibTransId="{A0BAB149-1329-4D04-9541-D7CD125D9603}"/>
    <dgm:cxn modelId="{CF1AED41-B643-4739-8E8A-12A3B1FAA32F}" srcId="{9DC326C5-9EE3-4DF1-B24D-BA47361F7903}" destId="{A4FDD62A-D798-4FA4-840F-6F0171BB0B19}" srcOrd="1" destOrd="0" parTransId="{82C3945A-14B9-461B-96B1-9B0652998475}" sibTransId="{5FF3BD0C-E8D4-40E8-A56F-31E1FAB2342E}"/>
    <dgm:cxn modelId="{04304D76-379C-41F0-9E98-4ECB7337C311}" type="presOf" srcId="{428BF87F-6A5A-474E-B3EE-824CA754EB3A}" destId="{2D755570-164D-4E7E-91DE-D243D5001489}" srcOrd="0" destOrd="0" presId="urn:microsoft.com/office/officeart/2005/8/layout/matrix3"/>
    <dgm:cxn modelId="{346C267B-3228-49DF-B2F2-1861C0643536}" type="presOf" srcId="{32A0FA0C-04D6-4E99-9501-569744757EB4}" destId="{EF5E0542-2A24-478D-A404-F276428D6EB3}" srcOrd="0" destOrd="0" presId="urn:microsoft.com/office/officeart/2005/8/layout/matrix3"/>
    <dgm:cxn modelId="{CD7EB691-26B0-441E-A52A-F4BFB3912E49}" srcId="{9DC326C5-9EE3-4DF1-B24D-BA47361F7903}" destId="{32A0FA0C-04D6-4E99-9501-569744757EB4}" srcOrd="2" destOrd="0" parTransId="{3FC2FB62-67EA-4180-BFA3-6337C86152C7}" sibTransId="{D82BCBBE-6B96-4BE7-816F-E75D27793529}"/>
    <dgm:cxn modelId="{A3F414D6-5F2F-4639-A15A-1180995CB7CA}" srcId="{9DC326C5-9EE3-4DF1-B24D-BA47361F7903}" destId="{428BF87F-6A5A-474E-B3EE-824CA754EB3A}" srcOrd="0" destOrd="0" parTransId="{7139CA65-4E10-4DDE-82A2-9436A9B5AB4F}" sibTransId="{5255E20F-1C6B-4530-81AC-89033296A0B6}"/>
    <dgm:cxn modelId="{4BD728EB-767F-438E-829C-DAF1B4CCCE8F}" type="presOf" srcId="{B287EAB4-E894-4B97-BFC2-F6CA5DE20B14}" destId="{45335084-0016-44DA-988C-96856683DE6D}" srcOrd="0" destOrd="0" presId="urn:microsoft.com/office/officeart/2005/8/layout/matrix3"/>
    <dgm:cxn modelId="{93BBAEEF-1DA4-4BA2-B1D3-547B9316D0AE}" type="presOf" srcId="{9DC326C5-9EE3-4DF1-B24D-BA47361F7903}" destId="{94051F2D-356C-4074-8465-C506135FD2CF}" srcOrd="0" destOrd="0" presId="urn:microsoft.com/office/officeart/2005/8/layout/matrix3"/>
    <dgm:cxn modelId="{35981284-7D15-4115-8213-ECAF3500E57C}" type="presParOf" srcId="{94051F2D-356C-4074-8465-C506135FD2CF}" destId="{5BF0B9DF-1A5B-4BCA-A037-DEE888D67FD9}" srcOrd="0" destOrd="0" presId="urn:microsoft.com/office/officeart/2005/8/layout/matrix3"/>
    <dgm:cxn modelId="{B2D0F979-7541-4B9E-B45E-1376A1C1E92D}" type="presParOf" srcId="{94051F2D-356C-4074-8465-C506135FD2CF}" destId="{2D755570-164D-4E7E-91DE-D243D5001489}" srcOrd="1" destOrd="0" presId="urn:microsoft.com/office/officeart/2005/8/layout/matrix3"/>
    <dgm:cxn modelId="{ED037338-FE81-44DC-BD9E-D865EF546DA4}" type="presParOf" srcId="{94051F2D-356C-4074-8465-C506135FD2CF}" destId="{AB2D15D8-CBCF-425B-A875-D2FC13914520}" srcOrd="2" destOrd="0" presId="urn:microsoft.com/office/officeart/2005/8/layout/matrix3"/>
    <dgm:cxn modelId="{3BE41176-18F0-486B-9337-9C4B474389A7}" type="presParOf" srcId="{94051F2D-356C-4074-8465-C506135FD2CF}" destId="{EF5E0542-2A24-478D-A404-F276428D6EB3}" srcOrd="3" destOrd="0" presId="urn:microsoft.com/office/officeart/2005/8/layout/matrix3"/>
    <dgm:cxn modelId="{7FF5B9D6-93E1-4ECE-9746-CB9A4A2847A3}" type="presParOf" srcId="{94051F2D-356C-4074-8465-C506135FD2CF}" destId="{45335084-0016-44DA-988C-96856683DE6D}" srcOrd="4" destOrd="0" presId="urn:microsoft.com/office/officeart/2005/8/layout/matrix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D980E0-394F-46EF-8423-481EF807062D}">
      <dsp:nvSpPr>
        <dsp:cNvPr id="0" name=""/>
        <dsp:cNvSpPr/>
      </dsp:nvSpPr>
      <dsp:spPr>
        <a:xfrm>
          <a:off x="523832" y="1960"/>
          <a:ext cx="2005948" cy="1203569"/>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l-GR" sz="1300" kern="1200" dirty="0"/>
            <a:t>Βασικό στοιχείο της Ανοικτής Επιστήμης</a:t>
          </a:r>
          <a:endParaRPr lang="en-US" sz="1300" kern="1200" dirty="0"/>
        </a:p>
      </dsp:txBody>
      <dsp:txXfrm>
        <a:off x="523832" y="1960"/>
        <a:ext cx="2005948" cy="1203569"/>
      </dsp:txXfrm>
    </dsp:sp>
    <dsp:sp modelId="{ED2E7B17-FF12-43F0-B13A-760750B45ED7}">
      <dsp:nvSpPr>
        <dsp:cNvPr id="0" name=""/>
        <dsp:cNvSpPr/>
      </dsp:nvSpPr>
      <dsp:spPr>
        <a:xfrm>
          <a:off x="2730375" y="1960"/>
          <a:ext cx="2005948" cy="1203569"/>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l-GR" sz="1300" kern="1200" dirty="0"/>
            <a:t>Η ενεργός συμμετοχή των πολιτών σε δραστηριότητες και διαδικασίες κατά τη διάρκεια της επιστημονικής έρευνας</a:t>
          </a:r>
          <a:endParaRPr lang="en-US" sz="1300" kern="1200" dirty="0"/>
        </a:p>
      </dsp:txBody>
      <dsp:txXfrm>
        <a:off x="2730375" y="1960"/>
        <a:ext cx="2005948" cy="1203569"/>
      </dsp:txXfrm>
    </dsp:sp>
    <dsp:sp modelId="{243FF7D8-511A-4436-B021-CE78A05B202D}">
      <dsp:nvSpPr>
        <dsp:cNvPr id="0" name=""/>
        <dsp:cNvSpPr/>
      </dsp:nvSpPr>
      <dsp:spPr>
        <a:xfrm>
          <a:off x="523832" y="1406124"/>
          <a:ext cx="2005948" cy="1203569"/>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l-GR" sz="1300" kern="1200" dirty="0"/>
            <a:t>Πολλαπλά οφέλη για την κοινωνία, την εκπαίδευση και την κατανόηση της επιστήμης</a:t>
          </a:r>
          <a:endParaRPr lang="en-US" sz="1300" kern="1200" dirty="0"/>
        </a:p>
      </dsp:txBody>
      <dsp:txXfrm>
        <a:off x="523832" y="1406124"/>
        <a:ext cx="2005948" cy="1203569"/>
      </dsp:txXfrm>
    </dsp:sp>
    <dsp:sp modelId="{7DA11AF0-D1CC-487E-B530-C2CD897AF4A6}">
      <dsp:nvSpPr>
        <dsp:cNvPr id="0" name=""/>
        <dsp:cNvSpPr/>
      </dsp:nvSpPr>
      <dsp:spPr>
        <a:xfrm>
          <a:off x="2730375" y="1406124"/>
          <a:ext cx="2005948" cy="1203569"/>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l-GR" sz="1300" kern="1200" dirty="0"/>
            <a:t>Ενίσχυση της σχέσης μεταξύ επιστήμης και κοινωνίας</a:t>
          </a:r>
          <a:endParaRPr lang="en-US" sz="1300" kern="1200" dirty="0"/>
        </a:p>
      </dsp:txBody>
      <dsp:txXfrm>
        <a:off x="2730375" y="1406124"/>
        <a:ext cx="2005948" cy="1203569"/>
      </dsp:txXfrm>
    </dsp:sp>
    <dsp:sp modelId="{D44D9BA6-4D5C-4C90-BC74-5E1C393B8543}">
      <dsp:nvSpPr>
        <dsp:cNvPr id="0" name=""/>
        <dsp:cNvSpPr/>
      </dsp:nvSpPr>
      <dsp:spPr>
        <a:xfrm>
          <a:off x="1627104" y="2810288"/>
          <a:ext cx="2005948" cy="1203569"/>
        </a:xfrm>
        <a:prstGeom prst="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l-GR" sz="1300" kern="1200" dirty="0"/>
            <a:t>Εκδημοκρατισμός της επιστήμης</a:t>
          </a:r>
          <a:endParaRPr lang="en-US" sz="1300" kern="1200" dirty="0"/>
        </a:p>
      </dsp:txBody>
      <dsp:txXfrm>
        <a:off x="1627104" y="2810288"/>
        <a:ext cx="2005948" cy="120356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F0B9DF-1A5B-4BCA-A037-DEE888D67FD9}">
      <dsp:nvSpPr>
        <dsp:cNvPr id="0" name=""/>
        <dsp:cNvSpPr/>
      </dsp:nvSpPr>
      <dsp:spPr>
        <a:xfrm>
          <a:off x="2478095" y="0"/>
          <a:ext cx="5542961" cy="5542961"/>
        </a:xfrm>
        <a:prstGeom prst="diamond">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D755570-164D-4E7E-91DE-D243D5001489}">
      <dsp:nvSpPr>
        <dsp:cNvPr id="0" name=""/>
        <dsp:cNvSpPr/>
      </dsp:nvSpPr>
      <dsp:spPr>
        <a:xfrm>
          <a:off x="3004676" y="526581"/>
          <a:ext cx="2161754" cy="216175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l-GR" sz="1200" kern="1200" dirty="0"/>
            <a:t>Υποστήριξη διεπιστημονικών προτάσεων και προώθηση της συμμετοχής σε ερευνητικές δραστηριότητες που υλοποιούνται σε όλα τα τμήματα και εργαστήρια του ΑΠΘ.</a:t>
          </a:r>
          <a:endParaRPr lang="en-US" sz="1200" kern="1200" dirty="0"/>
        </a:p>
      </dsp:txBody>
      <dsp:txXfrm>
        <a:off x="3110204" y="632109"/>
        <a:ext cx="1950698" cy="1950698"/>
      </dsp:txXfrm>
    </dsp:sp>
    <dsp:sp modelId="{AB2D15D8-CBCF-425B-A875-D2FC13914520}">
      <dsp:nvSpPr>
        <dsp:cNvPr id="0" name=""/>
        <dsp:cNvSpPr/>
      </dsp:nvSpPr>
      <dsp:spPr>
        <a:xfrm>
          <a:off x="5332720" y="526581"/>
          <a:ext cx="2161754" cy="216175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l-GR" sz="1200" kern="1200" dirty="0"/>
            <a:t>Υποστήριξη της δια βίου μάθησης των μελών της ακαδημαϊκής κοινότητας όσον αφορά τη χρήση της </a:t>
          </a:r>
          <a:r>
            <a:rPr lang="el-GR" sz="1200" kern="1200" dirty="0" err="1"/>
            <a:t>ΕτΠ</a:t>
          </a:r>
          <a:r>
            <a:rPr lang="el-GR" sz="1200" kern="1200" dirty="0"/>
            <a:t> ως επιστημονικού-μεθοδολογικού ερευνητικού εργαλείου.</a:t>
          </a:r>
          <a:endParaRPr lang="en-US" sz="1200" kern="1200" dirty="0"/>
        </a:p>
      </dsp:txBody>
      <dsp:txXfrm>
        <a:off x="5438248" y="632109"/>
        <a:ext cx="1950698" cy="1950698"/>
      </dsp:txXfrm>
    </dsp:sp>
    <dsp:sp modelId="{EF5E0542-2A24-478D-A404-F276428D6EB3}">
      <dsp:nvSpPr>
        <dsp:cNvPr id="0" name=""/>
        <dsp:cNvSpPr/>
      </dsp:nvSpPr>
      <dsp:spPr>
        <a:xfrm>
          <a:off x="3004676" y="2854624"/>
          <a:ext cx="2161754" cy="216175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l-GR" sz="1200" kern="1200"/>
            <a:t>Διάθεση στο κοινό όλων των δεδομένων που συλλέγονται από τις δράσεις του Κόμβου, ακολουθώντας πάντα τον Γενικό Κανονισμό για την Προστασία Δεδομένων και τις βέλτιστες πρακτικές σε θέματα δεοντολογίας της επιστημονικής έρευνας και πρακτικής.</a:t>
          </a:r>
          <a:endParaRPr lang="en-US" sz="1200" kern="1200"/>
        </a:p>
      </dsp:txBody>
      <dsp:txXfrm>
        <a:off x="3110204" y="2960152"/>
        <a:ext cx="1950698" cy="1950698"/>
      </dsp:txXfrm>
    </dsp:sp>
    <dsp:sp modelId="{45335084-0016-44DA-988C-96856683DE6D}">
      <dsp:nvSpPr>
        <dsp:cNvPr id="0" name=""/>
        <dsp:cNvSpPr/>
      </dsp:nvSpPr>
      <dsp:spPr>
        <a:xfrm>
          <a:off x="5332720" y="2854624"/>
          <a:ext cx="2161754" cy="216175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l-GR" sz="1200" kern="1200"/>
            <a:t>Συμμετοχή σε έργα έρευνας και ανάπτυξης, έργα καινοτομίας, σε εθνική και ευρωπαϊκή κλίμακα, για τη διεύρυνση της ενεργού συμμετοχής και της εξωστρέφειας του ΑΠΘ.</a:t>
          </a:r>
          <a:endParaRPr lang="en-US" sz="1200" kern="1200"/>
        </a:p>
      </dsp:txBody>
      <dsp:txXfrm>
        <a:off x="5438248" y="2960152"/>
        <a:ext cx="1950698" cy="1950698"/>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png>
</file>

<file path=ppt/media/image13.png>
</file>

<file path=ppt/media/image14.png>
</file>

<file path=ppt/media/image15.tif>
</file>

<file path=ppt/media/image16.jpe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CF1C4F-F04C-4998-948B-CC008631591B}" type="datetimeFigureOut">
              <a:rPr lang="en-GB" smtClean="0"/>
              <a:t>26/03/2025</a:t>
            </a:fld>
            <a:endParaRPr lang="en-GB"/>
          </a:p>
        </p:txBody>
      </p:sp>
      <p:sp>
        <p:nvSpPr>
          <p:cNvPr id="4" name="Slide Image Placehold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5B69CC-C41C-4453-941D-C028DD9F83DA}" type="slidenum">
              <a:rPr lang="en-GB" smtClean="0"/>
              <a:t>‹#›</a:t>
            </a:fld>
            <a:endParaRPr lang="en-GB"/>
          </a:p>
        </p:txBody>
      </p:sp>
    </p:spTree>
    <p:extLst>
      <p:ext uri="{BB962C8B-B14F-4D97-AF65-F5344CB8AC3E}">
        <p14:creationId xmlns:p14="http://schemas.microsoft.com/office/powerpoint/2010/main" val="35933783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99" name="Google Shape;399;p10: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9" name="Picture 8" descr="A close-up of a computer screen&#10;&#10;Description automatically generated">
            <a:extLst>
              <a:ext uri="{FF2B5EF4-FFF2-40B4-BE49-F238E27FC236}">
                <a16:creationId xmlns:a16="http://schemas.microsoft.com/office/drawing/2014/main" id="{54955A4D-4B8B-FF40-F7D7-FEADFA13754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958" y="0"/>
            <a:ext cx="9856083" cy="6858000"/>
          </a:xfrm>
          <a:prstGeom prst="rect">
            <a:avLst/>
          </a:prstGeom>
        </p:spPr>
      </p:pic>
      <p:sp>
        <p:nvSpPr>
          <p:cNvPr id="2" name="Title 1"/>
          <p:cNvSpPr>
            <a:spLocks noGrp="1"/>
          </p:cNvSpPr>
          <p:nvPr>
            <p:ph type="ctrTitle"/>
          </p:nvPr>
        </p:nvSpPr>
        <p:spPr>
          <a:xfrm>
            <a:off x="742950" y="1122363"/>
            <a:ext cx="8420100" cy="2387600"/>
          </a:xfrm>
        </p:spPr>
        <p:txBody>
          <a:bodyPr anchor="b"/>
          <a:lstStyle>
            <a:lvl1pPr algn="ctr">
              <a:defRPr sz="6000">
                <a:latin typeface="Aptos Display" panose="020B0004020202020204" pitchFamily="34" charset="0"/>
              </a:defRPr>
            </a:lvl1pPr>
          </a:lstStyle>
          <a:p>
            <a:r>
              <a:rPr lang="en-GB"/>
              <a:t>Click to edit Master title style</a:t>
            </a:r>
            <a:endParaRPr lang="en-US"/>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atin typeface="Aptos Display" panose="020B00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p:txBody>
          <a:bodyPr/>
          <a:lstStyle>
            <a:lvl1pPr>
              <a:defRPr>
                <a:latin typeface="Aptos Display" panose="020B0004020202020204" pitchFamily="34" charset="0"/>
              </a:defRPr>
            </a:lvl1pPr>
          </a:lstStyle>
          <a:p>
            <a:fld id="{A4AFA756-5296-461E-BCBE-BA19A27CFF17}" type="datetime1">
              <a:rPr lang="en-GB" smtClean="0"/>
              <a:t>26/03/2025</a:t>
            </a:fld>
            <a:endParaRPr lang="en-GB"/>
          </a:p>
        </p:txBody>
      </p:sp>
      <p:sp>
        <p:nvSpPr>
          <p:cNvPr id="5" name="Footer Placeholder 4"/>
          <p:cNvSpPr>
            <a:spLocks noGrp="1"/>
          </p:cNvSpPr>
          <p:nvPr>
            <p:ph type="ftr" sz="quarter" idx="11"/>
          </p:nvPr>
        </p:nvSpPr>
        <p:spPr/>
        <p:txBody>
          <a:bodyPr/>
          <a:lstStyle>
            <a:lvl1pPr>
              <a:defRPr>
                <a:latin typeface="Aptos Display" panose="020B0004020202020204" pitchFamily="34" charset="0"/>
              </a:defRPr>
            </a:lvl1pPr>
          </a:lstStyle>
          <a:p>
            <a:endParaRPr lang="en-GB"/>
          </a:p>
        </p:txBody>
      </p:sp>
    </p:spTree>
    <p:extLst>
      <p:ext uri="{BB962C8B-B14F-4D97-AF65-F5344CB8AC3E}">
        <p14:creationId xmlns:p14="http://schemas.microsoft.com/office/powerpoint/2010/main" val="27386099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68035247-A7A9-4DBE-88CC-4A6BCA7CFAE9}" type="datetime1">
              <a:rPr lang="en-GB" smtClean="0"/>
              <a:t>26/03/2025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87410D7-F54A-4412-8C0D-61BBACC250D9}" type="slidenum">
              <a:rPr lang="en-GB" smtClean="0"/>
              <a:t>‹#›</a:t>
            </a:fld>
            <a:endParaRPr lang="en-GB"/>
          </a:p>
        </p:txBody>
      </p:sp>
    </p:spTree>
    <p:extLst>
      <p:ext uri="{BB962C8B-B14F-4D97-AF65-F5344CB8AC3E}">
        <p14:creationId xmlns:p14="http://schemas.microsoft.com/office/powerpoint/2010/main" val="31765098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AA04756A-AE10-4AC7-984A-2C7A8496E93B}" type="datetime1">
              <a:rPr lang="en-GB" smtClean="0"/>
              <a:t>26/03/2025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87410D7-F54A-4412-8C0D-61BBACC250D9}" type="slidenum">
              <a:rPr lang="en-GB" smtClean="0"/>
              <a:t>‹#›</a:t>
            </a:fld>
            <a:endParaRPr lang="en-GB"/>
          </a:p>
        </p:txBody>
      </p:sp>
    </p:spTree>
    <p:extLst>
      <p:ext uri="{BB962C8B-B14F-4D97-AF65-F5344CB8AC3E}">
        <p14:creationId xmlns:p14="http://schemas.microsoft.com/office/powerpoint/2010/main" val="2204906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0" name="Picture 9" descr="A close-up of a computer screen&#10;&#10;Description automatically generated">
            <a:extLst>
              <a:ext uri="{FF2B5EF4-FFF2-40B4-BE49-F238E27FC236}">
                <a16:creationId xmlns:a16="http://schemas.microsoft.com/office/drawing/2014/main" id="{D0626E09-A2ED-C2F3-86F4-2329B8DC7F7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958" y="0"/>
            <a:ext cx="9856083" cy="6858000"/>
          </a:xfrm>
          <a:prstGeom prst="rect">
            <a:avLst/>
          </a:prstGeom>
        </p:spPr>
      </p:pic>
      <p:sp>
        <p:nvSpPr>
          <p:cNvPr id="2" name="Title 1"/>
          <p:cNvSpPr>
            <a:spLocks noGrp="1"/>
          </p:cNvSpPr>
          <p:nvPr>
            <p:ph type="title"/>
          </p:nvPr>
        </p:nvSpPr>
        <p:spPr>
          <a:xfrm>
            <a:off x="681038" y="769172"/>
            <a:ext cx="8543925" cy="921518"/>
          </a:xfrm>
        </p:spPr>
        <p:txBody>
          <a:bodyPr>
            <a:normAutofit/>
          </a:bodyPr>
          <a:lstStyle>
            <a:lvl1pPr>
              <a:defRPr sz="3000">
                <a:latin typeface="Aptos Display" panose="020B0004020202020204" pitchFamily="34" charset="0"/>
              </a:defRPr>
            </a:lvl1pPr>
          </a:lstStyle>
          <a:p>
            <a:r>
              <a:rPr lang="en-GB"/>
              <a:t>Click to edit Master title style</a:t>
            </a:r>
            <a:endParaRPr lang="en-US"/>
          </a:p>
        </p:txBody>
      </p:sp>
      <p:sp>
        <p:nvSpPr>
          <p:cNvPr id="3" name="Content Placeholder 2"/>
          <p:cNvSpPr>
            <a:spLocks noGrp="1"/>
          </p:cNvSpPr>
          <p:nvPr>
            <p:ph idx="1"/>
          </p:nvPr>
        </p:nvSpPr>
        <p:spPr/>
        <p:txBody>
          <a:bodyPr>
            <a:normAutofit/>
          </a:bodyPr>
          <a:lstStyle>
            <a:lvl1pPr>
              <a:defRPr sz="2000">
                <a:latin typeface="Aptos Display" panose="020B0004020202020204" pitchFamily="34" charset="0"/>
              </a:defRPr>
            </a:lvl1pPr>
            <a:lvl2pPr>
              <a:defRPr sz="1800">
                <a:latin typeface="Aptos Display" panose="020B0004020202020204" pitchFamily="34" charset="0"/>
              </a:defRPr>
            </a:lvl2pPr>
            <a:lvl3pPr>
              <a:defRPr sz="1600">
                <a:latin typeface="Aptos Display" panose="020B0004020202020204" pitchFamily="34" charset="0"/>
              </a:defRPr>
            </a:lvl3pPr>
            <a:lvl4pPr>
              <a:defRPr sz="1400">
                <a:latin typeface="Aptos Display" panose="020B0004020202020204" pitchFamily="34" charset="0"/>
              </a:defRPr>
            </a:lvl4pPr>
            <a:lvl5pPr>
              <a:defRPr sz="1400">
                <a:latin typeface="Aptos Display" panose="020B00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lvl1pPr>
              <a:defRPr>
                <a:latin typeface="Aptos Display" panose="020B0004020202020204" pitchFamily="34" charset="0"/>
              </a:defRPr>
            </a:lvl1pPr>
          </a:lstStyle>
          <a:p>
            <a:fld id="{AB336A47-BABF-42FE-933A-3AAB533458F3}" type="datetime1">
              <a:rPr lang="en-GB" smtClean="0"/>
              <a:t>26/03/2025</a:t>
            </a:fld>
            <a:endParaRPr lang="en-GB"/>
          </a:p>
        </p:txBody>
      </p:sp>
      <p:sp>
        <p:nvSpPr>
          <p:cNvPr id="5" name="Footer Placeholder 4"/>
          <p:cNvSpPr>
            <a:spLocks noGrp="1"/>
          </p:cNvSpPr>
          <p:nvPr>
            <p:ph type="ftr" sz="quarter" idx="11"/>
          </p:nvPr>
        </p:nvSpPr>
        <p:spPr/>
        <p:txBody>
          <a:bodyPr/>
          <a:lstStyle>
            <a:lvl1pPr>
              <a:defRPr>
                <a:latin typeface="Aptos Display" panose="020B0004020202020204" pitchFamily="34" charset="0"/>
              </a:defRPr>
            </a:lvl1pPr>
          </a:lstStyle>
          <a:p>
            <a:endParaRPr lang="en-GB"/>
          </a:p>
        </p:txBody>
      </p:sp>
      <p:sp>
        <p:nvSpPr>
          <p:cNvPr id="7" name="Slide Number Placeholder 5">
            <a:extLst>
              <a:ext uri="{FF2B5EF4-FFF2-40B4-BE49-F238E27FC236}">
                <a16:creationId xmlns:a16="http://schemas.microsoft.com/office/drawing/2014/main" id="{F671E69F-FE93-3FD4-57C4-4AECDC417BCF}"/>
              </a:ext>
            </a:extLst>
          </p:cNvPr>
          <p:cNvSpPr txBox="1">
            <a:spLocks/>
          </p:cNvSpPr>
          <p:nvPr userDrawn="1"/>
        </p:nvSpPr>
        <p:spPr>
          <a:xfrm>
            <a:off x="9363075" y="6389692"/>
            <a:ext cx="347663"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Aptos Display" panose="020B0004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C87410D7-F54A-4412-8C0D-61BBACC250D9}" type="slidenum">
              <a:rPr lang="en-GB" smtClean="0"/>
              <a:pPr/>
              <a:t>‹#›</a:t>
            </a:fld>
            <a:endParaRPr lang="en-GB" dirty="0"/>
          </a:p>
        </p:txBody>
      </p:sp>
    </p:spTree>
    <p:extLst>
      <p:ext uri="{BB962C8B-B14F-4D97-AF65-F5344CB8AC3E}">
        <p14:creationId xmlns:p14="http://schemas.microsoft.com/office/powerpoint/2010/main" val="19009278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10" name="Picture 9" descr="A close-up of a computer screen&#10;&#10;Description automatically generated">
            <a:extLst>
              <a:ext uri="{FF2B5EF4-FFF2-40B4-BE49-F238E27FC236}">
                <a16:creationId xmlns:a16="http://schemas.microsoft.com/office/drawing/2014/main" id="{A6F4F8FC-0C7D-0CB0-36C7-6C1E1EF023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958" y="0"/>
            <a:ext cx="9856083" cy="6858000"/>
          </a:xfrm>
          <a:prstGeom prst="rect">
            <a:avLst/>
          </a:prstGeom>
        </p:spPr>
      </p:pic>
      <p:sp>
        <p:nvSpPr>
          <p:cNvPr id="2" name="Title 1"/>
          <p:cNvSpPr>
            <a:spLocks noGrp="1"/>
          </p:cNvSpPr>
          <p:nvPr>
            <p:ph type="title"/>
          </p:nvPr>
        </p:nvSpPr>
        <p:spPr>
          <a:xfrm>
            <a:off x="675879" y="1709740"/>
            <a:ext cx="8543925" cy="2852737"/>
          </a:xfrm>
        </p:spPr>
        <p:txBody>
          <a:bodyPr anchor="b">
            <a:normAutofit/>
          </a:bodyPr>
          <a:lstStyle>
            <a:lvl1pPr>
              <a:defRPr sz="4000">
                <a:latin typeface="Aptos Display" panose="020B0004020202020204" pitchFamily="34" charset="0"/>
              </a:defRPr>
            </a:lvl1pPr>
          </a:lstStyle>
          <a:p>
            <a:r>
              <a:rPr lang="en-GB"/>
              <a:t>Click to edit Master title style</a:t>
            </a:r>
            <a:endParaRPr lang="en-US"/>
          </a:p>
        </p:txBody>
      </p:sp>
      <p:sp>
        <p:nvSpPr>
          <p:cNvPr id="3" name="Text Placeholder 2"/>
          <p:cNvSpPr>
            <a:spLocks noGrp="1"/>
          </p:cNvSpPr>
          <p:nvPr>
            <p:ph type="body" idx="1"/>
          </p:nvPr>
        </p:nvSpPr>
        <p:spPr>
          <a:xfrm>
            <a:off x="675879" y="4589465"/>
            <a:ext cx="8543925" cy="1500187"/>
          </a:xfrm>
        </p:spPr>
        <p:txBody>
          <a:bodyPr>
            <a:normAutofit/>
          </a:bodyPr>
          <a:lstStyle>
            <a:lvl1pPr marL="0" indent="0">
              <a:buNone/>
              <a:defRPr sz="2000">
                <a:solidFill>
                  <a:schemeClr val="tx1"/>
                </a:solidFill>
                <a:latin typeface="Aptos Display" panose="020B00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lvl1pPr>
              <a:defRPr>
                <a:latin typeface="Aptos Display" panose="020B0004020202020204" pitchFamily="34" charset="0"/>
              </a:defRPr>
            </a:lvl1pPr>
          </a:lstStyle>
          <a:p>
            <a:fld id="{01706869-ED4D-4227-AFBD-803BBACC18E1}" type="datetime1">
              <a:rPr lang="en-GB" smtClean="0"/>
              <a:t>26/03/2025</a:t>
            </a:fld>
            <a:endParaRPr lang="en-GB"/>
          </a:p>
        </p:txBody>
      </p:sp>
      <p:sp>
        <p:nvSpPr>
          <p:cNvPr id="5" name="Footer Placeholder 4"/>
          <p:cNvSpPr>
            <a:spLocks noGrp="1"/>
          </p:cNvSpPr>
          <p:nvPr>
            <p:ph type="ftr" sz="quarter" idx="11"/>
          </p:nvPr>
        </p:nvSpPr>
        <p:spPr/>
        <p:txBody>
          <a:bodyPr/>
          <a:lstStyle>
            <a:lvl1pPr>
              <a:defRPr>
                <a:latin typeface="Aptos Display" panose="020B0004020202020204" pitchFamily="34" charset="0"/>
              </a:defRPr>
            </a:lvl1pPr>
          </a:lstStyle>
          <a:p>
            <a:endParaRPr lang="en-GB"/>
          </a:p>
        </p:txBody>
      </p:sp>
      <p:sp>
        <p:nvSpPr>
          <p:cNvPr id="7" name="Slide Number Placeholder 5">
            <a:extLst>
              <a:ext uri="{FF2B5EF4-FFF2-40B4-BE49-F238E27FC236}">
                <a16:creationId xmlns:a16="http://schemas.microsoft.com/office/drawing/2014/main" id="{81EF7490-9B3E-915D-4B88-C93B18D0FD6B}"/>
              </a:ext>
            </a:extLst>
          </p:cNvPr>
          <p:cNvSpPr>
            <a:spLocks noGrp="1"/>
          </p:cNvSpPr>
          <p:nvPr>
            <p:ph type="sldNum" sz="quarter" idx="12"/>
          </p:nvPr>
        </p:nvSpPr>
        <p:spPr>
          <a:xfrm>
            <a:off x="9363075" y="6389692"/>
            <a:ext cx="347663" cy="365125"/>
          </a:xfrm>
        </p:spPr>
        <p:txBody>
          <a:bodyPr/>
          <a:lstStyle>
            <a:lvl1pPr>
              <a:defRPr>
                <a:solidFill>
                  <a:schemeClr val="bg1"/>
                </a:solidFill>
                <a:latin typeface="Aptos Display" panose="020B0004020202020204" pitchFamily="34" charset="0"/>
              </a:defRPr>
            </a:lvl1pPr>
          </a:lstStyle>
          <a:p>
            <a:fld id="{C87410D7-F54A-4412-8C0D-61BBACC250D9}" type="slidenum">
              <a:rPr lang="en-GB" smtClean="0"/>
              <a:pPr/>
              <a:t>‹#›</a:t>
            </a:fld>
            <a:endParaRPr lang="en-GB" dirty="0"/>
          </a:p>
        </p:txBody>
      </p:sp>
    </p:spTree>
    <p:extLst>
      <p:ext uri="{BB962C8B-B14F-4D97-AF65-F5344CB8AC3E}">
        <p14:creationId xmlns:p14="http://schemas.microsoft.com/office/powerpoint/2010/main" val="30730952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1" name="Picture 10" descr="A close-up of a computer screen&#10;&#10;Description automatically generated">
            <a:extLst>
              <a:ext uri="{FF2B5EF4-FFF2-40B4-BE49-F238E27FC236}">
                <a16:creationId xmlns:a16="http://schemas.microsoft.com/office/drawing/2014/main" id="{7B674F22-E0A6-819D-C550-049B70F3E11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958" y="0"/>
            <a:ext cx="9856083" cy="6858000"/>
          </a:xfrm>
          <a:prstGeom prst="rect">
            <a:avLst/>
          </a:prstGeom>
        </p:spPr>
      </p:pic>
      <p:sp>
        <p:nvSpPr>
          <p:cNvPr id="2" name="Title 1"/>
          <p:cNvSpPr>
            <a:spLocks noGrp="1"/>
          </p:cNvSpPr>
          <p:nvPr>
            <p:ph type="title"/>
          </p:nvPr>
        </p:nvSpPr>
        <p:spPr>
          <a:xfrm>
            <a:off x="681038" y="769172"/>
            <a:ext cx="8543925" cy="921518"/>
          </a:xfrm>
        </p:spPr>
        <p:txBody>
          <a:bodyPr>
            <a:normAutofit/>
          </a:bodyPr>
          <a:lstStyle>
            <a:lvl1pPr>
              <a:defRPr sz="3000">
                <a:latin typeface="Aptos Display" panose="020B0004020202020204" pitchFamily="34" charset="0"/>
              </a:defRPr>
            </a:lvl1pPr>
          </a:lstStyle>
          <a:p>
            <a:r>
              <a:rPr lang="en-GB"/>
              <a:t>Click to edit Master title style</a:t>
            </a:r>
            <a:endParaRPr lang="en-US"/>
          </a:p>
        </p:txBody>
      </p:sp>
      <p:sp>
        <p:nvSpPr>
          <p:cNvPr id="3" name="Content Placeholder 2"/>
          <p:cNvSpPr>
            <a:spLocks noGrp="1"/>
          </p:cNvSpPr>
          <p:nvPr>
            <p:ph sz="half" idx="1"/>
          </p:nvPr>
        </p:nvSpPr>
        <p:spPr>
          <a:xfrm>
            <a:off x="681038" y="1825625"/>
            <a:ext cx="4210050" cy="4351338"/>
          </a:xfrm>
        </p:spPr>
        <p:txBody>
          <a:bodyPr>
            <a:normAutofit/>
          </a:bodyPr>
          <a:lstStyle>
            <a:lvl1pPr>
              <a:defRPr sz="2000">
                <a:latin typeface="Aptos Display" panose="020B0004020202020204" pitchFamily="34" charset="0"/>
              </a:defRPr>
            </a:lvl1pPr>
            <a:lvl2pPr>
              <a:defRPr sz="1800">
                <a:latin typeface="Aptos Display" panose="020B0004020202020204" pitchFamily="34" charset="0"/>
              </a:defRPr>
            </a:lvl2pPr>
            <a:lvl3pPr>
              <a:defRPr sz="1600">
                <a:latin typeface="Aptos Display" panose="020B0004020202020204" pitchFamily="34" charset="0"/>
              </a:defRPr>
            </a:lvl3pPr>
            <a:lvl4pPr>
              <a:defRPr sz="1400">
                <a:latin typeface="Aptos Display" panose="020B0004020202020204" pitchFamily="34" charset="0"/>
              </a:defRPr>
            </a:lvl4pPr>
            <a:lvl5pPr>
              <a:defRPr sz="1400">
                <a:latin typeface="Aptos Display" panose="020B00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5014913" y="1825625"/>
            <a:ext cx="4210050" cy="4351338"/>
          </a:xfrm>
        </p:spPr>
        <p:txBody>
          <a:bodyPr>
            <a:normAutofit/>
          </a:bodyPr>
          <a:lstStyle>
            <a:lvl1pPr>
              <a:defRPr sz="2000">
                <a:latin typeface="Aptos Display" panose="020B0004020202020204" pitchFamily="34" charset="0"/>
              </a:defRPr>
            </a:lvl1pPr>
            <a:lvl2pPr>
              <a:defRPr sz="1800">
                <a:latin typeface="Aptos Display" panose="020B0004020202020204" pitchFamily="34" charset="0"/>
              </a:defRPr>
            </a:lvl2pPr>
            <a:lvl3pPr>
              <a:defRPr sz="1600">
                <a:latin typeface="Aptos Display" panose="020B0004020202020204" pitchFamily="34" charset="0"/>
              </a:defRPr>
            </a:lvl3pPr>
            <a:lvl4pPr>
              <a:defRPr sz="1400">
                <a:latin typeface="Aptos Display" panose="020B0004020202020204" pitchFamily="34" charset="0"/>
              </a:defRPr>
            </a:lvl4pPr>
            <a:lvl5pPr>
              <a:defRPr sz="1400">
                <a:latin typeface="Aptos Display" panose="020B00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lvl1pPr>
              <a:defRPr>
                <a:latin typeface="Aptos Display" panose="020B0004020202020204" pitchFamily="34" charset="0"/>
              </a:defRPr>
            </a:lvl1pPr>
          </a:lstStyle>
          <a:p>
            <a:fld id="{16E46CD4-4BAF-4C1D-B031-45E79DF39D58}" type="datetime1">
              <a:rPr lang="en-GB" smtClean="0"/>
              <a:t>26/03/2025</a:t>
            </a:fld>
            <a:endParaRPr lang="en-GB"/>
          </a:p>
        </p:txBody>
      </p:sp>
      <p:sp>
        <p:nvSpPr>
          <p:cNvPr id="6" name="Footer Placeholder 5"/>
          <p:cNvSpPr>
            <a:spLocks noGrp="1"/>
          </p:cNvSpPr>
          <p:nvPr>
            <p:ph type="ftr" sz="quarter" idx="11"/>
          </p:nvPr>
        </p:nvSpPr>
        <p:spPr/>
        <p:txBody>
          <a:bodyPr/>
          <a:lstStyle>
            <a:lvl1pPr>
              <a:defRPr>
                <a:latin typeface="Aptos Display" panose="020B0004020202020204" pitchFamily="34" charset="0"/>
              </a:defRPr>
            </a:lvl1pPr>
          </a:lstStyle>
          <a:p>
            <a:endParaRPr lang="en-GB"/>
          </a:p>
        </p:txBody>
      </p:sp>
      <p:sp>
        <p:nvSpPr>
          <p:cNvPr id="8" name="Slide Number Placeholder 5">
            <a:extLst>
              <a:ext uri="{FF2B5EF4-FFF2-40B4-BE49-F238E27FC236}">
                <a16:creationId xmlns:a16="http://schemas.microsoft.com/office/drawing/2014/main" id="{899EA24E-4AEF-4714-0819-7078FEAA6041}"/>
              </a:ext>
            </a:extLst>
          </p:cNvPr>
          <p:cNvSpPr>
            <a:spLocks noGrp="1"/>
          </p:cNvSpPr>
          <p:nvPr>
            <p:ph type="sldNum" sz="quarter" idx="12"/>
          </p:nvPr>
        </p:nvSpPr>
        <p:spPr>
          <a:xfrm>
            <a:off x="9363075" y="6389692"/>
            <a:ext cx="347663" cy="365125"/>
          </a:xfrm>
        </p:spPr>
        <p:txBody>
          <a:bodyPr/>
          <a:lstStyle>
            <a:lvl1pPr>
              <a:defRPr>
                <a:solidFill>
                  <a:schemeClr val="bg1"/>
                </a:solidFill>
                <a:latin typeface="Aptos Display" panose="020B0004020202020204" pitchFamily="34" charset="0"/>
              </a:defRPr>
            </a:lvl1pPr>
          </a:lstStyle>
          <a:p>
            <a:fld id="{C87410D7-F54A-4412-8C0D-61BBACC250D9}" type="slidenum">
              <a:rPr lang="en-GB" smtClean="0"/>
              <a:pPr/>
              <a:t>‹#›</a:t>
            </a:fld>
            <a:endParaRPr lang="en-GB" dirty="0"/>
          </a:p>
        </p:txBody>
      </p:sp>
    </p:spTree>
    <p:extLst>
      <p:ext uri="{BB962C8B-B14F-4D97-AF65-F5344CB8AC3E}">
        <p14:creationId xmlns:p14="http://schemas.microsoft.com/office/powerpoint/2010/main" val="15944370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en-GB"/>
              <a:t>Click to edit Master title style</a:t>
            </a:r>
            <a:endParaRPr lang="en-US"/>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82329" y="2505075"/>
            <a:ext cx="4190702"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014913" y="2505075"/>
            <a:ext cx="4211340"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54177A8C-5338-4825-8955-E1DEE1987BC0}" type="datetime1">
              <a:rPr lang="en-GB" smtClean="0"/>
              <a:t>26/03/2025</a:t>
            </a:fld>
            <a:endParaRPr lang="en-GB"/>
          </a:p>
        </p:txBody>
      </p:sp>
      <p:sp>
        <p:nvSpPr>
          <p:cNvPr id="8" name="Footer Placeholder 7"/>
          <p:cNvSpPr>
            <a:spLocks noGrp="1"/>
          </p:cNvSpPr>
          <p:nvPr>
            <p:ph type="ftr" sz="quarter" idx="11"/>
          </p:nvPr>
        </p:nvSpPr>
        <p:spPr/>
        <p:txBody>
          <a:bodyPr/>
          <a:lstStyle/>
          <a:p>
            <a:endParaRPr lang="en-GB"/>
          </a:p>
        </p:txBody>
      </p:sp>
      <p:sp>
        <p:nvSpPr>
          <p:cNvPr id="10" name="Slide Number Placeholder 5">
            <a:extLst>
              <a:ext uri="{FF2B5EF4-FFF2-40B4-BE49-F238E27FC236}">
                <a16:creationId xmlns:a16="http://schemas.microsoft.com/office/drawing/2014/main" id="{4390DCD3-65D8-AB74-08A6-E64096E60A7B}"/>
              </a:ext>
            </a:extLst>
          </p:cNvPr>
          <p:cNvSpPr>
            <a:spLocks noGrp="1"/>
          </p:cNvSpPr>
          <p:nvPr>
            <p:ph type="sldNum" sz="quarter" idx="12"/>
          </p:nvPr>
        </p:nvSpPr>
        <p:spPr>
          <a:xfrm>
            <a:off x="9363075" y="6389692"/>
            <a:ext cx="347663" cy="365125"/>
          </a:xfrm>
        </p:spPr>
        <p:txBody>
          <a:bodyPr/>
          <a:lstStyle>
            <a:lvl1pPr>
              <a:defRPr>
                <a:solidFill>
                  <a:schemeClr val="bg1"/>
                </a:solidFill>
                <a:latin typeface="Aptos Display" panose="020B0004020202020204" pitchFamily="34" charset="0"/>
              </a:defRPr>
            </a:lvl1pPr>
          </a:lstStyle>
          <a:p>
            <a:fld id="{C87410D7-F54A-4412-8C0D-61BBACC250D9}" type="slidenum">
              <a:rPr lang="en-GB" smtClean="0"/>
              <a:pPr/>
              <a:t>‹#›</a:t>
            </a:fld>
            <a:endParaRPr lang="en-GB" dirty="0"/>
          </a:p>
        </p:txBody>
      </p:sp>
    </p:spTree>
    <p:extLst>
      <p:ext uri="{BB962C8B-B14F-4D97-AF65-F5344CB8AC3E}">
        <p14:creationId xmlns:p14="http://schemas.microsoft.com/office/powerpoint/2010/main" val="18223264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81038" y="763793"/>
            <a:ext cx="8543925" cy="926897"/>
          </a:xfrm>
        </p:spPr>
        <p:txBody>
          <a:bodyPr>
            <a:normAutofit/>
          </a:bodyPr>
          <a:lstStyle>
            <a:lvl1pPr>
              <a:defRPr sz="3000">
                <a:latin typeface="Aptos Display" panose="020B0004020202020204" pitchFamily="34" charset="0"/>
              </a:defRPr>
            </a:lvl1pPr>
          </a:lstStyle>
          <a:p>
            <a:r>
              <a:rPr lang="en-GB"/>
              <a:t>Click to edit Master title style</a:t>
            </a:r>
            <a:endParaRPr lang="en-US"/>
          </a:p>
        </p:txBody>
      </p:sp>
      <p:sp>
        <p:nvSpPr>
          <p:cNvPr id="3" name="Date Placeholder 2"/>
          <p:cNvSpPr>
            <a:spLocks noGrp="1"/>
          </p:cNvSpPr>
          <p:nvPr>
            <p:ph type="dt" sz="half" idx="10"/>
          </p:nvPr>
        </p:nvSpPr>
        <p:spPr/>
        <p:txBody>
          <a:bodyPr/>
          <a:lstStyle>
            <a:lvl1pPr>
              <a:defRPr>
                <a:latin typeface="Aptos Display" panose="020B0004020202020204" pitchFamily="34" charset="0"/>
              </a:defRPr>
            </a:lvl1pPr>
          </a:lstStyle>
          <a:p>
            <a:fld id="{7ABEACE7-CB3A-46D8-A24A-A566A2B17A9C}" type="datetime1">
              <a:rPr lang="en-GB" smtClean="0"/>
              <a:t>26/03/2025</a:t>
            </a:fld>
            <a:endParaRPr lang="en-GB"/>
          </a:p>
        </p:txBody>
      </p:sp>
      <p:sp>
        <p:nvSpPr>
          <p:cNvPr id="4" name="Footer Placeholder 3"/>
          <p:cNvSpPr>
            <a:spLocks noGrp="1"/>
          </p:cNvSpPr>
          <p:nvPr>
            <p:ph type="ftr" sz="quarter" idx="11"/>
          </p:nvPr>
        </p:nvSpPr>
        <p:spPr/>
        <p:txBody>
          <a:bodyPr/>
          <a:lstStyle>
            <a:lvl1pPr>
              <a:defRPr>
                <a:latin typeface="Aptos Display" panose="020B0004020202020204" pitchFamily="34" charset="0"/>
              </a:defRPr>
            </a:lvl1pPr>
          </a:lstStyle>
          <a:p>
            <a:endParaRPr lang="en-GB"/>
          </a:p>
        </p:txBody>
      </p:sp>
      <p:sp>
        <p:nvSpPr>
          <p:cNvPr id="6" name="Slide Number Placeholder 5">
            <a:extLst>
              <a:ext uri="{FF2B5EF4-FFF2-40B4-BE49-F238E27FC236}">
                <a16:creationId xmlns:a16="http://schemas.microsoft.com/office/drawing/2014/main" id="{6A814660-ADE8-147D-F93F-E6DA9522BFE7}"/>
              </a:ext>
            </a:extLst>
          </p:cNvPr>
          <p:cNvSpPr>
            <a:spLocks noGrp="1"/>
          </p:cNvSpPr>
          <p:nvPr>
            <p:ph type="sldNum" sz="quarter" idx="12"/>
          </p:nvPr>
        </p:nvSpPr>
        <p:spPr>
          <a:xfrm>
            <a:off x="9363075" y="6389692"/>
            <a:ext cx="347663" cy="365125"/>
          </a:xfrm>
        </p:spPr>
        <p:txBody>
          <a:bodyPr/>
          <a:lstStyle>
            <a:lvl1pPr>
              <a:defRPr>
                <a:solidFill>
                  <a:schemeClr val="bg1"/>
                </a:solidFill>
                <a:latin typeface="Aptos Display" panose="020B0004020202020204" pitchFamily="34" charset="0"/>
              </a:defRPr>
            </a:lvl1pPr>
          </a:lstStyle>
          <a:p>
            <a:fld id="{C87410D7-F54A-4412-8C0D-61BBACC250D9}" type="slidenum">
              <a:rPr lang="en-GB" smtClean="0"/>
              <a:pPr/>
              <a:t>‹#›</a:t>
            </a:fld>
            <a:endParaRPr lang="en-GB" dirty="0"/>
          </a:p>
        </p:txBody>
      </p:sp>
    </p:spTree>
    <p:extLst>
      <p:ext uri="{BB962C8B-B14F-4D97-AF65-F5344CB8AC3E}">
        <p14:creationId xmlns:p14="http://schemas.microsoft.com/office/powerpoint/2010/main" val="30667875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A close-up of a computer screen&#10;&#10;Description automatically generated">
            <a:extLst>
              <a:ext uri="{FF2B5EF4-FFF2-40B4-BE49-F238E27FC236}">
                <a16:creationId xmlns:a16="http://schemas.microsoft.com/office/drawing/2014/main" id="{FDAAEB70-D7E2-FC60-85D5-AA6880B8F41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958" y="0"/>
            <a:ext cx="9856083" cy="6858000"/>
          </a:xfrm>
          <a:prstGeom prst="rect">
            <a:avLst/>
          </a:prstGeom>
        </p:spPr>
      </p:pic>
      <p:sp>
        <p:nvSpPr>
          <p:cNvPr id="2" name="Date Placeholder 1"/>
          <p:cNvSpPr>
            <a:spLocks noGrp="1"/>
          </p:cNvSpPr>
          <p:nvPr>
            <p:ph type="dt" sz="half" idx="10"/>
          </p:nvPr>
        </p:nvSpPr>
        <p:spPr/>
        <p:txBody>
          <a:bodyPr/>
          <a:lstStyle/>
          <a:p>
            <a:fld id="{08158847-D835-404F-9524-533D99966A6E}" type="datetime1">
              <a:rPr lang="en-GB" smtClean="0"/>
              <a:t>26/03/2025</a:t>
            </a:fld>
            <a:endParaRPr lang="en-GB"/>
          </a:p>
        </p:txBody>
      </p:sp>
      <p:sp>
        <p:nvSpPr>
          <p:cNvPr id="3" name="Footer Placeholder 2"/>
          <p:cNvSpPr>
            <a:spLocks noGrp="1"/>
          </p:cNvSpPr>
          <p:nvPr>
            <p:ph type="ftr" sz="quarter" idx="11"/>
          </p:nvPr>
        </p:nvSpPr>
        <p:spPr/>
        <p:txBody>
          <a:bodyPr/>
          <a:lstStyle/>
          <a:p>
            <a:endParaRPr lang="en-GB"/>
          </a:p>
        </p:txBody>
      </p:sp>
      <p:sp>
        <p:nvSpPr>
          <p:cNvPr id="5" name="Slide Number Placeholder 5">
            <a:extLst>
              <a:ext uri="{FF2B5EF4-FFF2-40B4-BE49-F238E27FC236}">
                <a16:creationId xmlns:a16="http://schemas.microsoft.com/office/drawing/2014/main" id="{0651C021-AFC1-31ED-D993-735738772D2D}"/>
              </a:ext>
            </a:extLst>
          </p:cNvPr>
          <p:cNvSpPr>
            <a:spLocks noGrp="1"/>
          </p:cNvSpPr>
          <p:nvPr>
            <p:ph type="sldNum" sz="quarter" idx="12"/>
          </p:nvPr>
        </p:nvSpPr>
        <p:spPr>
          <a:xfrm>
            <a:off x="9363075" y="6389692"/>
            <a:ext cx="347663" cy="365125"/>
          </a:xfrm>
        </p:spPr>
        <p:txBody>
          <a:bodyPr/>
          <a:lstStyle>
            <a:lvl1pPr>
              <a:defRPr>
                <a:solidFill>
                  <a:schemeClr val="bg1"/>
                </a:solidFill>
                <a:latin typeface="Aptos Display" panose="020B0004020202020204" pitchFamily="34" charset="0"/>
              </a:defRPr>
            </a:lvl1pPr>
          </a:lstStyle>
          <a:p>
            <a:fld id="{C87410D7-F54A-4412-8C0D-61BBACC250D9}" type="slidenum">
              <a:rPr lang="en-GB" smtClean="0"/>
              <a:pPr/>
              <a:t>‹#›</a:t>
            </a:fld>
            <a:endParaRPr lang="en-GB" dirty="0"/>
          </a:p>
        </p:txBody>
      </p:sp>
    </p:spTree>
    <p:extLst>
      <p:ext uri="{BB962C8B-B14F-4D97-AF65-F5344CB8AC3E}">
        <p14:creationId xmlns:p14="http://schemas.microsoft.com/office/powerpoint/2010/main" val="17547915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E6F6EC0D-2CDC-4C1D-9457-64C14A31F696}" type="datetime1">
              <a:rPr lang="en-GB" smtClean="0"/>
              <a:t>26/03/2025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87410D7-F54A-4412-8C0D-61BBACC250D9}" type="slidenum">
              <a:rPr lang="en-GB" smtClean="0"/>
              <a:t>‹#›</a:t>
            </a:fld>
            <a:endParaRPr lang="en-GB"/>
          </a:p>
        </p:txBody>
      </p:sp>
    </p:spTree>
    <p:extLst>
      <p:ext uri="{BB962C8B-B14F-4D97-AF65-F5344CB8AC3E}">
        <p14:creationId xmlns:p14="http://schemas.microsoft.com/office/powerpoint/2010/main" val="899858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en-GB"/>
              <a:t>Click to edit Master title style</a:t>
            </a:r>
            <a:endParaRPr lang="en-US"/>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23AFEADF-486A-4ED5-9A17-047424B59C2A}" type="datetime1">
              <a:rPr lang="en-GB" smtClean="0"/>
              <a:t>26/03/2025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87410D7-F54A-4412-8C0D-61BBACC250D9}" type="slidenum">
              <a:rPr lang="en-GB" smtClean="0"/>
              <a:t>‹#›</a:t>
            </a:fld>
            <a:endParaRPr lang="en-GB"/>
          </a:p>
        </p:txBody>
      </p:sp>
    </p:spTree>
    <p:extLst>
      <p:ext uri="{BB962C8B-B14F-4D97-AF65-F5344CB8AC3E}">
        <p14:creationId xmlns:p14="http://schemas.microsoft.com/office/powerpoint/2010/main" val="2860466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4EBD3B-C1EE-40AA-A57E-C6F5E7081431}" type="datetime1">
              <a:rPr lang="en-GB" smtClean="0"/>
              <a:t>26/03/2025</a:t>
            </a:fld>
            <a:endParaRPr lang="en-GB"/>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7410D7-F54A-4412-8C0D-61BBACC250D9}" type="slidenum">
              <a:rPr lang="en-GB" smtClean="0"/>
              <a:t>‹#›</a:t>
            </a:fld>
            <a:endParaRPr lang="en-GB"/>
          </a:p>
        </p:txBody>
      </p:sp>
    </p:spTree>
    <p:extLst>
      <p:ext uri="{BB962C8B-B14F-4D97-AF65-F5344CB8AC3E}">
        <p14:creationId xmlns:p14="http://schemas.microsoft.com/office/powerpoint/2010/main" val="228838758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5.t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commons.wikimedia.org/wiki/File:Vineyard_on_Monte_Bello_Ridge_Cabernet_Sauvignon.jpg" TargetMode="External"/><Relationship Id="rId2" Type="http://schemas.openxmlformats.org/officeDocument/2006/relationships/image" Target="../media/image16.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Layout" Target="../diagrams/layout2.xml"/><Relationship Id="rId7" Type="http://schemas.openxmlformats.org/officeDocument/2006/relationships/image" Target="../media/image3.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10.jpeg"/><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492CB-D7C4-670E-234B-E64AA6947BF2}"/>
              </a:ext>
            </a:extLst>
          </p:cNvPr>
          <p:cNvSpPr>
            <a:spLocks noGrp="1"/>
          </p:cNvSpPr>
          <p:nvPr>
            <p:ph type="ctrTitle"/>
          </p:nvPr>
        </p:nvSpPr>
        <p:spPr>
          <a:xfrm>
            <a:off x="461913" y="1122363"/>
            <a:ext cx="8701137" cy="3129126"/>
          </a:xfrm>
        </p:spPr>
        <p:txBody>
          <a:bodyPr>
            <a:normAutofit fontScale="90000"/>
          </a:bodyPr>
          <a:lstStyle/>
          <a:p>
            <a:r>
              <a:rPr lang="el-GR" dirty="0"/>
              <a:t>Επιστήμη των πολιτών και ο ρόλος των πολιτών στην προστασία του περιβάλλοντος</a:t>
            </a:r>
            <a:endParaRPr lang="en-GB" b="1" dirty="0">
              <a:latin typeface="+mj-lt"/>
            </a:endParaRPr>
          </a:p>
        </p:txBody>
      </p:sp>
      <p:sp>
        <p:nvSpPr>
          <p:cNvPr id="3" name="Subtitle 2">
            <a:extLst>
              <a:ext uri="{FF2B5EF4-FFF2-40B4-BE49-F238E27FC236}">
                <a16:creationId xmlns:a16="http://schemas.microsoft.com/office/drawing/2014/main" id="{BFF967E6-E17D-21C3-D878-B7B91E549F95}"/>
              </a:ext>
            </a:extLst>
          </p:cNvPr>
          <p:cNvSpPr>
            <a:spLocks noGrp="1"/>
          </p:cNvSpPr>
          <p:nvPr>
            <p:ph type="subTitle" idx="1"/>
          </p:nvPr>
        </p:nvSpPr>
        <p:spPr>
          <a:xfrm>
            <a:off x="1238250" y="4637988"/>
            <a:ext cx="7429500" cy="1857079"/>
          </a:xfrm>
        </p:spPr>
        <p:txBody>
          <a:bodyPr>
            <a:normAutofit fontScale="70000" lnSpcReduction="20000"/>
          </a:bodyPr>
          <a:lstStyle/>
          <a:p>
            <a:r>
              <a:rPr lang="el-GR" sz="3000" dirty="0">
                <a:latin typeface="+mn-lt"/>
              </a:rPr>
              <a:t>Κατερίνα Μπακούση</a:t>
            </a:r>
          </a:p>
          <a:p>
            <a:r>
              <a:rPr lang="el-GR" sz="2600" dirty="0">
                <a:latin typeface="+mn-lt"/>
              </a:rPr>
              <a:t>Αριστοτέλειο Πανεπιστήμιο Θεσσαλονίκης</a:t>
            </a:r>
          </a:p>
          <a:p>
            <a:r>
              <a:rPr lang="el-GR" sz="2600" dirty="0">
                <a:latin typeface="+mn-lt"/>
              </a:rPr>
              <a:t>Εργαστήριο </a:t>
            </a:r>
            <a:r>
              <a:rPr lang="el-GR" sz="2600" dirty="0" err="1">
                <a:latin typeface="+mn-lt"/>
              </a:rPr>
              <a:t>Γεωπληροφορικής</a:t>
            </a:r>
            <a:endParaRPr lang="el-GR" sz="2600" dirty="0">
              <a:latin typeface="+mn-lt"/>
            </a:endParaRPr>
          </a:p>
          <a:p>
            <a:endParaRPr lang="el-GR" dirty="0">
              <a:latin typeface="+mn-lt"/>
            </a:endParaRPr>
          </a:p>
          <a:p>
            <a:r>
              <a:rPr lang="el-GR" dirty="0"/>
              <a:t>Ημερίδα επιστήμης των πολιτών για βιώσιμη αστική γεωργία</a:t>
            </a:r>
            <a:r>
              <a:rPr lang="el-GR" dirty="0">
                <a:latin typeface="+mn-lt"/>
              </a:rPr>
              <a:t>, 1 Φεβρουαρίου 2025</a:t>
            </a:r>
            <a:endParaRPr lang="en-GB" dirty="0">
              <a:latin typeface="+mn-lt"/>
            </a:endParaRPr>
          </a:p>
        </p:txBody>
      </p:sp>
    </p:spTree>
    <p:extLst>
      <p:ext uri="{BB962C8B-B14F-4D97-AF65-F5344CB8AC3E}">
        <p14:creationId xmlns:p14="http://schemas.microsoft.com/office/powerpoint/2010/main" val="20363410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62EDB-0C5C-C4C5-6E22-51AEA4E0005E}"/>
              </a:ext>
            </a:extLst>
          </p:cNvPr>
          <p:cNvSpPr>
            <a:spLocks noGrp="1"/>
          </p:cNvSpPr>
          <p:nvPr>
            <p:ph type="title"/>
          </p:nvPr>
        </p:nvSpPr>
        <p:spPr>
          <a:xfrm>
            <a:off x="326894" y="1854702"/>
            <a:ext cx="3740243" cy="2909296"/>
          </a:xfrm>
        </p:spPr>
        <p:txBody>
          <a:bodyPr anchor="t">
            <a:normAutofit/>
          </a:bodyPr>
          <a:lstStyle/>
          <a:p>
            <a:pPr algn="ctr"/>
            <a:r>
              <a:rPr lang="el-GR" sz="2800" b="1" dirty="0">
                <a:latin typeface="+mj-lt"/>
              </a:rPr>
              <a:t>Συστηματική παρακολούθηση του θαλάσσιου περιβάλλοντος με τη συμμετοχή δυτών</a:t>
            </a:r>
            <a:endParaRPr lang="en-US" sz="2800" b="1" dirty="0">
              <a:latin typeface="+mj-lt"/>
            </a:endParaRPr>
          </a:p>
        </p:txBody>
      </p:sp>
      <p:cxnSp>
        <p:nvCxnSpPr>
          <p:cNvPr id="8" name="Straight Connector 7">
            <a:extLst>
              <a:ext uri="{FF2B5EF4-FFF2-40B4-BE49-F238E27FC236}">
                <a16:creationId xmlns:a16="http://schemas.microsoft.com/office/drawing/2014/main" id="{00CD8E7C-C23B-A3B9-B18A-838AED877A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2926" y="871146"/>
            <a:ext cx="598763"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1D8C04A-FF85-65F3-E37F-8A7519CB48E2}"/>
              </a:ext>
            </a:extLst>
          </p:cNvPr>
          <p:cNvSpPr>
            <a:spLocks noGrp="1"/>
          </p:cNvSpPr>
          <p:nvPr>
            <p:ph idx="1"/>
          </p:nvPr>
        </p:nvSpPr>
        <p:spPr>
          <a:xfrm>
            <a:off x="3817856" y="1102663"/>
            <a:ext cx="5761250" cy="5024759"/>
          </a:xfrm>
        </p:spPr>
        <p:txBody>
          <a:bodyPr>
            <a:normAutofit/>
          </a:bodyPr>
          <a:lstStyle/>
          <a:p>
            <a:pPr marL="0" indent="0">
              <a:buNone/>
            </a:pPr>
            <a:r>
              <a:rPr lang="el-GR" sz="1800" b="1" dirty="0">
                <a:latin typeface="+mn-lt"/>
              </a:rPr>
              <a:t>Επιτεύγματα: </a:t>
            </a:r>
          </a:p>
          <a:p>
            <a:r>
              <a:rPr lang="el-GR" sz="1800" dirty="0">
                <a:latin typeface="+mn-lt"/>
              </a:rPr>
              <a:t>Υψηλότερα επίπεδα ευαισθητοποίησης και γνώσης σχετικά με τη θαλάσσια προστασία μεταξύ των δυτών και των τοπικών κοινοτήτων.</a:t>
            </a:r>
          </a:p>
          <a:p>
            <a:r>
              <a:rPr lang="el-GR" sz="1800" dirty="0">
                <a:latin typeface="+mn-lt"/>
              </a:rPr>
              <a:t>Δημιουργία αξιόπιστης βάσης δεδομένων που συμβάλλει στη λήψη αποφάσεων για τη διαχείριση των θαλάσσιων πόρων.</a:t>
            </a:r>
          </a:p>
          <a:p>
            <a:r>
              <a:rPr lang="el-GR" sz="1800" dirty="0">
                <a:latin typeface="+mn-lt"/>
              </a:rPr>
              <a:t>Ενδυνάμωση των τοπικών κοινοτήτων να ηγηθούν πρωτοβουλιών προσαρμογής στην κλιματική αλλαγή, δημιουργώντας ένα δίκτυο ανθεκτικών κοινοτήτων που συνδέονται μέσω βιώσιμων πρακτικών. </a:t>
            </a:r>
          </a:p>
          <a:p>
            <a:r>
              <a:rPr lang="el-GR" sz="1800" dirty="0">
                <a:latin typeface="+mn-lt"/>
              </a:rPr>
              <a:t>Επιτυχής ανάπτυξη και εφαρμογή ενός βιώσιμου συστήματος πιστοποίησης καταδύσεων σε όλα τα συμμετέχοντα καταδυτικά κέντρα.</a:t>
            </a:r>
          </a:p>
          <a:p>
            <a:endParaRPr lang="en-US" sz="1800" dirty="0">
              <a:latin typeface="+mn-lt"/>
            </a:endParaRPr>
          </a:p>
        </p:txBody>
      </p:sp>
      <p:pic>
        <p:nvPicPr>
          <p:cNvPr id="5" name="Google Shape;405;p10" descr="A red circle with white and yellow circles and white text&#10;&#10;Description automatically generated">
            <a:extLst>
              <a:ext uri="{FF2B5EF4-FFF2-40B4-BE49-F238E27FC236}">
                <a16:creationId xmlns:a16="http://schemas.microsoft.com/office/drawing/2014/main" id="{18A72A8B-B147-230A-E9BF-84C7F4B324AD}"/>
              </a:ext>
            </a:extLst>
          </p:cNvPr>
          <p:cNvPicPr preferRelativeResize="0"/>
          <p:nvPr/>
        </p:nvPicPr>
        <p:blipFill rotWithShape="1">
          <a:blip r:embed="rId2"/>
          <a:stretch/>
        </p:blipFill>
        <p:spPr>
          <a:xfrm>
            <a:off x="7505946" y="5953873"/>
            <a:ext cx="1740498" cy="845526"/>
          </a:xfrm>
          <a:prstGeom prst="rect">
            <a:avLst/>
          </a:prstGeom>
          <a:noFill/>
        </p:spPr>
      </p:pic>
    </p:spTree>
    <p:extLst>
      <p:ext uri="{BB962C8B-B14F-4D97-AF65-F5344CB8AC3E}">
        <p14:creationId xmlns:p14="http://schemas.microsoft.com/office/powerpoint/2010/main" val="16352274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407AC-16B1-6BCD-3563-3F697BEE1170}"/>
              </a:ext>
            </a:extLst>
          </p:cNvPr>
          <p:cNvSpPr>
            <a:spLocks noGrp="1"/>
          </p:cNvSpPr>
          <p:nvPr>
            <p:ph type="title"/>
          </p:nvPr>
        </p:nvSpPr>
        <p:spPr>
          <a:xfrm>
            <a:off x="4618196" y="929728"/>
            <a:ext cx="5090474" cy="1134739"/>
          </a:xfrm>
        </p:spPr>
        <p:txBody>
          <a:bodyPr anchor="t">
            <a:normAutofit/>
          </a:bodyPr>
          <a:lstStyle/>
          <a:p>
            <a:pPr algn="ctr"/>
            <a:r>
              <a:rPr lang="el-GR" sz="2500" b="1" dirty="0">
                <a:latin typeface="+mj-lt"/>
              </a:rPr>
              <a:t>Συμμετοχή των πολιτών στην παρακολούθηση της περιβαλλοντικής υγείας</a:t>
            </a:r>
            <a:endParaRPr lang="en-US" sz="2500" b="1" dirty="0">
              <a:latin typeface="+mj-lt"/>
            </a:endParaRPr>
          </a:p>
        </p:txBody>
      </p:sp>
      <p:pic>
        <p:nvPicPr>
          <p:cNvPr id="4" name="Google Shape;356;p33" descr="A group of women looking at a map&#10;&#10;Description automatically generated">
            <a:extLst>
              <a:ext uri="{FF2B5EF4-FFF2-40B4-BE49-F238E27FC236}">
                <a16:creationId xmlns:a16="http://schemas.microsoft.com/office/drawing/2014/main" id="{3073950F-4506-1F46-9FC3-E1E95447FFD8}"/>
              </a:ext>
            </a:extLst>
          </p:cNvPr>
          <p:cNvPicPr preferRelativeResize="0"/>
          <p:nvPr/>
        </p:nvPicPr>
        <p:blipFill rotWithShape="1">
          <a:blip r:embed="rId2"/>
          <a:srcRect l="23922" r="25067" b="2"/>
          <a:stretch/>
        </p:blipFill>
        <p:spPr>
          <a:xfrm>
            <a:off x="595223" y="929728"/>
            <a:ext cx="3899487" cy="3439903"/>
          </a:xfrm>
          <a:prstGeom prst="rect">
            <a:avLst/>
          </a:prstGeom>
          <a:noFill/>
        </p:spPr>
      </p:pic>
      <p:cxnSp>
        <p:nvCxnSpPr>
          <p:cNvPr id="34" name="Straight Connector 33">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77568" y="871146"/>
            <a:ext cx="598763"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5" name="Google Shape;382;p34" descr="A map of different colors&#10;&#10;Description automatically generated">
            <a:extLst>
              <a:ext uri="{FF2B5EF4-FFF2-40B4-BE49-F238E27FC236}">
                <a16:creationId xmlns:a16="http://schemas.microsoft.com/office/drawing/2014/main" id="{DA5A8474-A46F-232C-8F3F-7C5465144328}"/>
              </a:ext>
            </a:extLst>
          </p:cNvPr>
          <p:cNvPicPr preferRelativeResize="0"/>
          <p:nvPr/>
        </p:nvPicPr>
        <p:blipFill rotWithShape="1">
          <a:blip r:embed="rId3"/>
          <a:srcRect l="197" r="15508" b="2"/>
          <a:stretch/>
        </p:blipFill>
        <p:spPr>
          <a:xfrm>
            <a:off x="595223" y="4369631"/>
            <a:ext cx="1920578" cy="1611930"/>
          </a:xfrm>
          <a:prstGeom prst="rect">
            <a:avLst/>
          </a:prstGeom>
          <a:noFill/>
        </p:spPr>
      </p:pic>
      <p:pic>
        <p:nvPicPr>
          <p:cNvPr id="6" name="Google Shape;383;p34" descr="A map of different colored areas&#10;&#10;Description automatically generated">
            <a:extLst>
              <a:ext uri="{FF2B5EF4-FFF2-40B4-BE49-F238E27FC236}">
                <a16:creationId xmlns:a16="http://schemas.microsoft.com/office/drawing/2014/main" id="{BE4A42C8-7B16-8077-9778-7494AB1B1263}"/>
              </a:ext>
            </a:extLst>
          </p:cNvPr>
          <p:cNvPicPr preferRelativeResize="0"/>
          <p:nvPr/>
        </p:nvPicPr>
        <p:blipFill rotWithShape="1">
          <a:blip r:embed="rId4"/>
          <a:srcRect r="15179" b="2"/>
          <a:stretch/>
        </p:blipFill>
        <p:spPr>
          <a:xfrm>
            <a:off x="2562147" y="4369631"/>
            <a:ext cx="1932563" cy="1611930"/>
          </a:xfrm>
          <a:prstGeom prst="rect">
            <a:avLst/>
          </a:prstGeom>
          <a:noFill/>
        </p:spPr>
      </p:pic>
      <p:sp>
        <p:nvSpPr>
          <p:cNvPr id="3" name="Content Placeholder 2">
            <a:extLst>
              <a:ext uri="{FF2B5EF4-FFF2-40B4-BE49-F238E27FC236}">
                <a16:creationId xmlns:a16="http://schemas.microsoft.com/office/drawing/2014/main" id="{7CAF0495-6965-E9AE-C970-25978B9E0758}"/>
              </a:ext>
            </a:extLst>
          </p:cNvPr>
          <p:cNvSpPr>
            <a:spLocks noGrp="1"/>
          </p:cNvSpPr>
          <p:nvPr>
            <p:ph idx="1"/>
          </p:nvPr>
        </p:nvSpPr>
        <p:spPr>
          <a:xfrm>
            <a:off x="4494710" y="2262433"/>
            <a:ext cx="5337447" cy="3728646"/>
          </a:xfrm>
        </p:spPr>
        <p:txBody>
          <a:bodyPr>
            <a:normAutofit fontScale="92500" lnSpcReduction="10000"/>
          </a:bodyPr>
          <a:lstStyle/>
          <a:p>
            <a:r>
              <a:rPr lang="el-GR" sz="1800" b="1" dirty="0">
                <a:latin typeface="+mn-lt"/>
              </a:rPr>
              <a:t>Στόχος:  </a:t>
            </a:r>
            <a:r>
              <a:rPr lang="el-GR" sz="1800" dirty="0">
                <a:latin typeface="+mn-lt"/>
              </a:rPr>
              <a:t>Βελτίωση της κατανόησης από τους πολίτες των πιθανών επιπτώσεων του αστικού περιβάλλοντος στην υγεία με τον προσδιορισμό και την εφαρμογή αποτελεσματικών μεθόδων παρουσίασης περιβαλλοντικών δεικτών.</a:t>
            </a:r>
          </a:p>
          <a:p>
            <a:r>
              <a:rPr lang="el-GR" sz="1800" b="1" dirty="0">
                <a:latin typeface="+mn-lt"/>
              </a:rPr>
              <a:t>Μεθοδολογία: </a:t>
            </a:r>
            <a:r>
              <a:rPr lang="el-GR" sz="1800" dirty="0">
                <a:latin typeface="+mn-lt"/>
              </a:rPr>
              <a:t>Δημιουργήθηκαν δύο εκδόσεις τεσσάρων πανομοιότυπων χαρτών - μία απλοποιημένη και μία επιστημονική - χρησιμοποιώντας δεδομένα in </a:t>
            </a:r>
            <a:r>
              <a:rPr lang="el-GR" sz="1800" dirty="0" err="1">
                <a:latin typeface="+mn-lt"/>
              </a:rPr>
              <a:t>situ</a:t>
            </a:r>
            <a:r>
              <a:rPr lang="el-GR" sz="1800" dirty="0">
                <a:latin typeface="+mn-lt"/>
              </a:rPr>
              <a:t> και </a:t>
            </a:r>
            <a:r>
              <a:rPr lang="el-GR" sz="1800" dirty="0" err="1">
                <a:latin typeface="+mn-lt"/>
              </a:rPr>
              <a:t>τηλεπισκόπησης</a:t>
            </a:r>
            <a:r>
              <a:rPr lang="el-GR" sz="1800" dirty="0">
                <a:latin typeface="+mn-lt"/>
              </a:rPr>
              <a:t>. Οι περιβαλλοντικοί δείκτες αξιολογήθηκαν από τους πολίτες σε κλίμακα από +5 έως -5 μέσω ερωτηματολογίων, διευκολύνοντας την κατανόηση των δεικτών.</a:t>
            </a:r>
          </a:p>
          <a:p>
            <a:r>
              <a:rPr lang="el-GR" sz="1800" b="1" dirty="0">
                <a:latin typeface="+mn-lt"/>
              </a:rPr>
              <a:t>Βασικοί ενδιαφερόμενοι: </a:t>
            </a:r>
            <a:r>
              <a:rPr lang="el-GR" sz="1800" dirty="0">
                <a:latin typeface="+mn-lt"/>
              </a:rPr>
              <a:t>Πολίτες της Θεσσαλονίκης, μέλη της εταιρίας </a:t>
            </a:r>
            <a:r>
              <a:rPr lang="el-GR" sz="1800" dirty="0" err="1">
                <a:latin typeface="+mn-lt"/>
              </a:rPr>
              <a:t>Rhoé</a:t>
            </a:r>
            <a:r>
              <a:rPr lang="el-GR" sz="1800" dirty="0">
                <a:latin typeface="+mn-lt"/>
              </a:rPr>
              <a:t>, ερευνητές από διάφορους τομείς. </a:t>
            </a:r>
            <a:endParaRPr lang="en-US" sz="1800" dirty="0">
              <a:latin typeface="+mn-lt"/>
            </a:endParaRPr>
          </a:p>
        </p:txBody>
      </p:sp>
      <p:pic>
        <p:nvPicPr>
          <p:cNvPr id="7" name="Google Shape;357;p33" descr="A red letters on a black background&#10;&#10;Description automatically generated">
            <a:extLst>
              <a:ext uri="{FF2B5EF4-FFF2-40B4-BE49-F238E27FC236}">
                <a16:creationId xmlns:a16="http://schemas.microsoft.com/office/drawing/2014/main" id="{0BA3FEC8-681B-9CF3-699B-48341979A491}"/>
              </a:ext>
            </a:extLst>
          </p:cNvPr>
          <p:cNvPicPr preferRelativeResize="0"/>
          <p:nvPr/>
        </p:nvPicPr>
        <p:blipFill rotWithShape="1">
          <a:blip r:embed="rId5">
            <a:alphaModFix/>
          </a:blip>
          <a:srcRect/>
          <a:stretch/>
        </p:blipFill>
        <p:spPr>
          <a:xfrm>
            <a:off x="112856" y="6329042"/>
            <a:ext cx="1875688" cy="398697"/>
          </a:xfrm>
          <a:prstGeom prst="rect">
            <a:avLst/>
          </a:prstGeom>
          <a:noFill/>
          <a:ln>
            <a:noFill/>
          </a:ln>
        </p:spPr>
      </p:pic>
      <p:pic>
        <p:nvPicPr>
          <p:cNvPr id="12" name="Google Shape;405;p10" descr="A red circle with white and yellow circles and white text&#10;&#10;Description automatically generated">
            <a:extLst>
              <a:ext uri="{FF2B5EF4-FFF2-40B4-BE49-F238E27FC236}">
                <a16:creationId xmlns:a16="http://schemas.microsoft.com/office/drawing/2014/main" id="{64B64EC8-12BA-6C19-C80D-8C16B5CE3EE8}"/>
              </a:ext>
            </a:extLst>
          </p:cNvPr>
          <p:cNvPicPr preferRelativeResize="0"/>
          <p:nvPr/>
        </p:nvPicPr>
        <p:blipFill rotWithShape="1">
          <a:blip r:embed="rId6"/>
          <a:stretch/>
        </p:blipFill>
        <p:spPr>
          <a:xfrm>
            <a:off x="7505946" y="5953873"/>
            <a:ext cx="1740498" cy="845526"/>
          </a:xfrm>
          <a:prstGeom prst="rect">
            <a:avLst/>
          </a:prstGeom>
          <a:noFill/>
        </p:spPr>
      </p:pic>
    </p:spTree>
    <p:extLst>
      <p:ext uri="{BB962C8B-B14F-4D97-AF65-F5344CB8AC3E}">
        <p14:creationId xmlns:p14="http://schemas.microsoft.com/office/powerpoint/2010/main" val="6910015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E3EE7-4B96-DC9D-C73E-948A08E9941C}"/>
              </a:ext>
            </a:extLst>
          </p:cNvPr>
          <p:cNvSpPr>
            <a:spLocks noGrp="1"/>
          </p:cNvSpPr>
          <p:nvPr>
            <p:ph type="title"/>
          </p:nvPr>
        </p:nvSpPr>
        <p:spPr>
          <a:xfrm>
            <a:off x="112856" y="2331362"/>
            <a:ext cx="3111111" cy="2195276"/>
          </a:xfrm>
        </p:spPr>
        <p:txBody>
          <a:bodyPr anchor="t">
            <a:normAutofit/>
          </a:bodyPr>
          <a:lstStyle/>
          <a:p>
            <a:pPr algn="ctr"/>
            <a:r>
              <a:rPr lang="el-GR" sz="2800" b="1" dirty="0">
                <a:latin typeface="+mj-lt"/>
              </a:rPr>
              <a:t>Συμμετοχή των πολιτών στην παρακολούθηση της περιβαλλοντικής υγείας</a:t>
            </a:r>
            <a:endParaRPr lang="en-US" sz="2800" b="1" dirty="0">
              <a:latin typeface="+mj-lt"/>
            </a:endParaRPr>
          </a:p>
        </p:txBody>
      </p:sp>
      <p:cxnSp>
        <p:nvCxnSpPr>
          <p:cNvPr id="8" name="Straight Connector 7">
            <a:extLst>
              <a:ext uri="{FF2B5EF4-FFF2-40B4-BE49-F238E27FC236}">
                <a16:creationId xmlns:a16="http://schemas.microsoft.com/office/drawing/2014/main" id="{00CD8E7C-C23B-A3B9-B18A-838AED877A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2926" y="871146"/>
            <a:ext cx="598763"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C3893C2-2BCA-0671-6B02-95B5C466DBEE}"/>
              </a:ext>
            </a:extLst>
          </p:cNvPr>
          <p:cNvSpPr>
            <a:spLocks noGrp="1"/>
          </p:cNvSpPr>
          <p:nvPr>
            <p:ph idx="1"/>
          </p:nvPr>
        </p:nvSpPr>
        <p:spPr>
          <a:xfrm>
            <a:off x="3223967" y="871145"/>
            <a:ext cx="6504495" cy="5152583"/>
          </a:xfrm>
        </p:spPr>
        <p:txBody>
          <a:bodyPr>
            <a:normAutofit lnSpcReduction="10000"/>
          </a:bodyPr>
          <a:lstStyle/>
          <a:p>
            <a:pPr marL="0" indent="0">
              <a:buNone/>
            </a:pPr>
            <a:r>
              <a:rPr lang="el-GR" sz="1600" b="1" dirty="0">
                <a:latin typeface="+mn-lt"/>
              </a:rPr>
              <a:t>Επιτεύγματα:</a:t>
            </a:r>
          </a:p>
          <a:p>
            <a:r>
              <a:rPr lang="el-GR" sz="1600" dirty="0">
                <a:latin typeface="+mn-lt"/>
              </a:rPr>
              <a:t>Επιτυχής συμμετοχή 25 πολιτών σε μια συμμετοχική διαδικασία, προωθώντας τη συμμετοχή της κοινότητας στην περιβαλλοντική παρακολούθηση.</a:t>
            </a:r>
          </a:p>
          <a:p>
            <a:r>
              <a:rPr lang="el-GR" sz="1600" dirty="0">
                <a:latin typeface="+mn-lt"/>
              </a:rPr>
              <a:t>Αύξηση της ευαισθητοποίησης και της κατανόησης των περιβαλλοντικών δεικτών μεταξύ των πολιτών, δίνοντας έμφαση στις πιθανές επιπτώσεις στην υγεία και ενθαρρύνοντας την τεκμηριωμένη λήψη αποφάσεων.</a:t>
            </a:r>
          </a:p>
          <a:p>
            <a:r>
              <a:rPr lang="el-GR" sz="1600" dirty="0">
                <a:latin typeface="+mn-lt"/>
              </a:rPr>
              <a:t>Προσδιορισμός των πιο αποτελεσματικών μεθόδων παρουσίασης περιβαλλοντικών δεδομένων στους πολίτες, εξασφαλίζοντας σαφή κατανόηση και διευκολύνοντας την ενημερωμένη συμμετοχή των πολιτών.</a:t>
            </a:r>
          </a:p>
          <a:p>
            <a:r>
              <a:rPr lang="el-GR" sz="1600" dirty="0">
                <a:latin typeface="+mn-lt"/>
              </a:rPr>
              <a:t>Διευκόλυνση των συζητήσεων σχετικά με τους περιβαλλοντικούς δείκτες, διερεύνηση των υποκείμενων παραγόντων, προάγοντας τη βαθύτερη κατανόηση μεταξύ των συμμετεχόντων.</a:t>
            </a:r>
          </a:p>
          <a:p>
            <a:r>
              <a:rPr lang="el-GR" sz="1600" dirty="0">
                <a:latin typeface="+mn-lt"/>
              </a:rPr>
              <a:t>Ενίσχυση της ευαισθητοποίησης των πολιτών σχετικά με τις επιπτώσεις στην υγεία που σχετίζονται με την ποιότητα του αέρα, ιδίως μέσω της συμπερίληψης δεικτών PM2.5 και PM10, προωθώντας μια προληπτική προσέγγιση της δημόσιας υγείας.</a:t>
            </a:r>
          </a:p>
          <a:p>
            <a:r>
              <a:rPr lang="el-GR" sz="1600" dirty="0">
                <a:latin typeface="+mn-lt"/>
              </a:rPr>
              <a:t>Ενημέρωση των πολιτών σχετικά με τον δείκτη υπεριώδους ακτινοβολίας και τις επιπτώσεις του στην υγεία, ενθαρρύνοντας πρακτικές πρόληψης από τον ήλιο και συμβάλλοντας στην πρόληψη προβλημάτων υγείας που σχετίζονται με το δέρμα.</a:t>
            </a:r>
          </a:p>
          <a:p>
            <a:endParaRPr lang="en-US" sz="1600" dirty="0">
              <a:latin typeface="+mn-lt"/>
            </a:endParaRPr>
          </a:p>
        </p:txBody>
      </p:sp>
      <p:pic>
        <p:nvPicPr>
          <p:cNvPr id="5" name="Google Shape;357;p33" descr="A red letters on a black background&#10;&#10;Description automatically generated">
            <a:extLst>
              <a:ext uri="{FF2B5EF4-FFF2-40B4-BE49-F238E27FC236}">
                <a16:creationId xmlns:a16="http://schemas.microsoft.com/office/drawing/2014/main" id="{4BCAFD8F-FDE1-0EE8-3188-44A4BB2C4D21}"/>
              </a:ext>
            </a:extLst>
          </p:cNvPr>
          <p:cNvPicPr preferRelativeResize="0"/>
          <p:nvPr/>
        </p:nvPicPr>
        <p:blipFill rotWithShape="1">
          <a:blip r:embed="rId2">
            <a:alphaModFix/>
          </a:blip>
          <a:srcRect/>
          <a:stretch/>
        </p:blipFill>
        <p:spPr>
          <a:xfrm>
            <a:off x="112856" y="6329042"/>
            <a:ext cx="1875688" cy="398697"/>
          </a:xfrm>
          <a:prstGeom prst="rect">
            <a:avLst/>
          </a:prstGeom>
          <a:noFill/>
          <a:ln>
            <a:noFill/>
          </a:ln>
        </p:spPr>
      </p:pic>
      <p:pic>
        <p:nvPicPr>
          <p:cNvPr id="6" name="Google Shape;405;p10" descr="A red circle with white and yellow circles and white text&#10;&#10;Description automatically generated">
            <a:extLst>
              <a:ext uri="{FF2B5EF4-FFF2-40B4-BE49-F238E27FC236}">
                <a16:creationId xmlns:a16="http://schemas.microsoft.com/office/drawing/2014/main" id="{E03D96E4-CA95-9BAD-69E4-E499C0965BD0}"/>
              </a:ext>
            </a:extLst>
          </p:cNvPr>
          <p:cNvPicPr preferRelativeResize="0"/>
          <p:nvPr/>
        </p:nvPicPr>
        <p:blipFill rotWithShape="1">
          <a:blip r:embed="rId3"/>
          <a:stretch/>
        </p:blipFill>
        <p:spPr>
          <a:xfrm>
            <a:off x="7505946" y="5953873"/>
            <a:ext cx="1740498" cy="845526"/>
          </a:xfrm>
          <a:prstGeom prst="rect">
            <a:avLst/>
          </a:prstGeom>
          <a:noFill/>
        </p:spPr>
      </p:pic>
    </p:spTree>
    <p:extLst>
      <p:ext uri="{BB962C8B-B14F-4D97-AF65-F5344CB8AC3E}">
        <p14:creationId xmlns:p14="http://schemas.microsoft.com/office/powerpoint/2010/main" val="33753473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9D908-7E04-67D4-1953-24565065A79E}"/>
              </a:ext>
            </a:extLst>
          </p:cNvPr>
          <p:cNvSpPr>
            <a:spLocks noGrp="1"/>
          </p:cNvSpPr>
          <p:nvPr>
            <p:ph type="title"/>
          </p:nvPr>
        </p:nvSpPr>
        <p:spPr>
          <a:xfrm>
            <a:off x="154192" y="1628480"/>
            <a:ext cx="9597616" cy="3999322"/>
          </a:xfrm>
        </p:spPr>
        <p:txBody>
          <a:bodyPr>
            <a:normAutofit/>
          </a:bodyPr>
          <a:lstStyle/>
          <a:p>
            <a:pPr algn="ctr"/>
            <a:r>
              <a:rPr lang="el-GR" sz="4000" b="1" dirty="0">
                <a:latin typeface="+mj-lt"/>
              </a:rPr>
              <a:t>Ανάπτυξη και αξιοποίηση μεθόδων </a:t>
            </a:r>
            <a:r>
              <a:rPr lang="el-GR" sz="4000" b="1" dirty="0" err="1">
                <a:latin typeface="+mj-lt"/>
              </a:rPr>
              <a:t>εδαφοβελτίωσης</a:t>
            </a:r>
            <a:r>
              <a:rPr lang="el-GR" sz="4000" b="1" dirty="0">
                <a:latin typeface="+mj-lt"/>
              </a:rPr>
              <a:t> με την χρήση </a:t>
            </a:r>
            <a:r>
              <a:rPr lang="el-GR" sz="4000" b="1" dirty="0" err="1">
                <a:latin typeface="+mj-lt"/>
              </a:rPr>
              <a:t>βιοστερεών</a:t>
            </a:r>
            <a:r>
              <a:rPr lang="el-GR" sz="4000" b="1" dirty="0">
                <a:latin typeface="+mj-lt"/>
              </a:rPr>
              <a:t> από Εγκαταστάσεις Επεξεργασίας Αστικών Λυμάτων και τεχνικών </a:t>
            </a:r>
            <a:r>
              <a:rPr lang="el-GR" sz="4000" b="1" dirty="0" err="1">
                <a:latin typeface="+mj-lt"/>
              </a:rPr>
              <a:t>βιοενίσχυσης</a:t>
            </a:r>
            <a:r>
              <a:rPr lang="el-GR" sz="4000" b="1" dirty="0">
                <a:latin typeface="+mj-lt"/>
              </a:rPr>
              <a:t> στο πλαίσιο της κυκλικής οικονομίας και της επιστήμης των πολιτών </a:t>
            </a:r>
            <a:br>
              <a:rPr lang="en-US" sz="4000" b="1" dirty="0">
                <a:latin typeface="+mj-lt"/>
              </a:rPr>
            </a:br>
            <a:r>
              <a:rPr lang="el-GR" sz="4000" b="1" dirty="0">
                <a:latin typeface="+mj-lt"/>
              </a:rPr>
              <a:t>(</a:t>
            </a:r>
            <a:r>
              <a:rPr lang="en-US" sz="4000" b="1" dirty="0">
                <a:latin typeface="+mj-lt"/>
              </a:rPr>
              <a:t>BIOSOIL)</a:t>
            </a:r>
            <a:endParaRPr lang="en-US" b="1" dirty="0">
              <a:latin typeface="+mj-lt"/>
            </a:endParaRPr>
          </a:p>
        </p:txBody>
      </p:sp>
      <p:sp>
        <p:nvSpPr>
          <p:cNvPr id="4" name="Slide Number Placeholder 3">
            <a:extLst>
              <a:ext uri="{FF2B5EF4-FFF2-40B4-BE49-F238E27FC236}">
                <a16:creationId xmlns:a16="http://schemas.microsoft.com/office/drawing/2014/main" id="{8BADA751-B594-1E5A-8F1F-D0BD57078E72}"/>
              </a:ext>
            </a:extLst>
          </p:cNvPr>
          <p:cNvSpPr>
            <a:spLocks noGrp="1"/>
          </p:cNvSpPr>
          <p:nvPr>
            <p:ph type="sldNum" sz="quarter" idx="12"/>
          </p:nvPr>
        </p:nvSpPr>
        <p:spPr/>
        <p:txBody>
          <a:bodyPr/>
          <a:lstStyle/>
          <a:p>
            <a:fld id="{C87410D7-F54A-4412-8C0D-61BBACC250D9}" type="slidenum">
              <a:rPr lang="en-GB" smtClean="0"/>
              <a:pPr/>
              <a:t>13</a:t>
            </a:fld>
            <a:endParaRPr lang="en-GB" dirty="0"/>
          </a:p>
        </p:txBody>
      </p:sp>
      <p:pic>
        <p:nvPicPr>
          <p:cNvPr id="8" name="Google Shape;405;p10" descr="A red circle with white and yellow circles and white text&#10;&#10;Description automatically generated">
            <a:extLst>
              <a:ext uri="{FF2B5EF4-FFF2-40B4-BE49-F238E27FC236}">
                <a16:creationId xmlns:a16="http://schemas.microsoft.com/office/drawing/2014/main" id="{4B1CFFCB-510A-57F6-0372-5CCAF78A129C}"/>
              </a:ext>
            </a:extLst>
          </p:cNvPr>
          <p:cNvPicPr preferRelativeResize="0"/>
          <p:nvPr/>
        </p:nvPicPr>
        <p:blipFill rotWithShape="1">
          <a:blip r:embed="rId2"/>
          <a:stretch/>
        </p:blipFill>
        <p:spPr>
          <a:xfrm>
            <a:off x="7505946" y="5953873"/>
            <a:ext cx="1740498" cy="845526"/>
          </a:xfrm>
          <a:prstGeom prst="rect">
            <a:avLst/>
          </a:prstGeom>
          <a:noFill/>
        </p:spPr>
      </p:pic>
    </p:spTree>
    <p:extLst>
      <p:ext uri="{BB962C8B-B14F-4D97-AF65-F5344CB8AC3E}">
        <p14:creationId xmlns:p14="http://schemas.microsoft.com/office/powerpoint/2010/main" val="18453093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green text with brown lines&#10;&#10;Description automatically generated">
            <a:extLst>
              <a:ext uri="{FF2B5EF4-FFF2-40B4-BE49-F238E27FC236}">
                <a16:creationId xmlns:a16="http://schemas.microsoft.com/office/drawing/2014/main" id="{733E4E34-E20D-ADBE-1108-A68D54BA0A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713" y="2327506"/>
            <a:ext cx="3582093" cy="2202987"/>
          </a:xfrm>
          <a:prstGeom prst="rect">
            <a:avLst/>
          </a:prstGeom>
        </p:spPr>
      </p:pic>
      <p:sp>
        <p:nvSpPr>
          <p:cNvPr id="3" name="Content Placeholder 2">
            <a:extLst>
              <a:ext uri="{FF2B5EF4-FFF2-40B4-BE49-F238E27FC236}">
                <a16:creationId xmlns:a16="http://schemas.microsoft.com/office/drawing/2014/main" id="{EF8CB2EE-D2B2-E2A9-AE4B-13E1B4C92606}"/>
              </a:ext>
            </a:extLst>
          </p:cNvPr>
          <p:cNvSpPr>
            <a:spLocks noGrp="1"/>
          </p:cNvSpPr>
          <p:nvPr>
            <p:ph idx="1"/>
          </p:nvPr>
        </p:nvSpPr>
        <p:spPr>
          <a:xfrm>
            <a:off x="4072379" y="1868863"/>
            <a:ext cx="5627801" cy="3120272"/>
          </a:xfrm>
        </p:spPr>
        <p:txBody>
          <a:bodyPr anchor="t">
            <a:normAutofit/>
          </a:bodyPr>
          <a:lstStyle/>
          <a:p>
            <a:pPr marL="0" indent="0">
              <a:buNone/>
            </a:pPr>
            <a:r>
              <a:rPr lang="el-GR" sz="1800" b="1" dirty="0">
                <a:latin typeface="+mn-lt"/>
              </a:rPr>
              <a:t>Στόχος:</a:t>
            </a:r>
          </a:p>
          <a:p>
            <a:pPr marL="342900" indent="-342900">
              <a:buFont typeface="Arial" panose="020B0604020202020204" pitchFamily="34" charset="0"/>
              <a:buChar char="•"/>
            </a:pPr>
            <a:r>
              <a:rPr lang="el-GR" sz="1800" dirty="0">
                <a:latin typeface="+mn-lt"/>
              </a:rPr>
              <a:t>Εμπλοκή ομάδων πολιτών σε δράσεις βιώσιμης ανάπτυξης  και προστασίας του περιβάλλοντος,  όπου  σε  διαφορετική  περίπτωση  δεν  θα  συμμετείχαν. </a:t>
            </a:r>
          </a:p>
          <a:p>
            <a:pPr marL="342900" indent="-342900">
              <a:buFont typeface="Arial" panose="020B0604020202020204" pitchFamily="34" charset="0"/>
              <a:buChar char="•"/>
            </a:pPr>
            <a:r>
              <a:rPr lang="el-GR" sz="1800" dirty="0">
                <a:latin typeface="+mn-lt"/>
              </a:rPr>
              <a:t>Διεξαγωγή κοινωνικών ερευνών και ανάπτυξη νέων πιλοτικών εφαρμογών για το περιβάλλον και την κυκλική οικονομία, </a:t>
            </a:r>
            <a:r>
              <a:rPr lang="en-US" sz="1800" dirty="0">
                <a:latin typeface="+mn-lt"/>
              </a:rPr>
              <a:t> </a:t>
            </a:r>
            <a:r>
              <a:rPr lang="el-GR" sz="1800" dirty="0">
                <a:latin typeface="+mn-lt"/>
              </a:rPr>
              <a:t>σύμφωνα με τις εθνικές προτεραιότητες, τα ευρωπαϊκά πρότυπα και τις προβλέψεις της Ατζέντας 2030 για τη Βιώσιμη Ανάπτυξη. </a:t>
            </a:r>
            <a:endParaRPr lang="en-US" sz="1800" dirty="0">
              <a:latin typeface="+mn-lt"/>
            </a:endParaRPr>
          </a:p>
          <a:p>
            <a:endParaRPr lang="en-US" sz="1800" dirty="0">
              <a:latin typeface="+mn-lt"/>
            </a:endParaRPr>
          </a:p>
          <a:p>
            <a:endParaRPr lang="en-US" sz="1800" dirty="0">
              <a:latin typeface="+mn-lt"/>
            </a:endParaRPr>
          </a:p>
        </p:txBody>
      </p:sp>
      <p:grpSp>
        <p:nvGrpSpPr>
          <p:cNvPr id="10" name="Group 9">
            <a:extLst>
              <a:ext uri="{FF2B5EF4-FFF2-40B4-BE49-F238E27FC236}">
                <a16:creationId xmlns:a16="http://schemas.microsoft.com/office/drawing/2014/main" id="{16C73AF9-0D33-5C66-5D79-0D0129904B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82" y="6737718"/>
            <a:ext cx="9918349" cy="123363"/>
            <a:chOff x="-5025" y="6737718"/>
            <a:chExt cx="12207200" cy="123363"/>
          </a:xfrm>
        </p:grpSpPr>
        <p:sp>
          <p:nvSpPr>
            <p:cNvPr id="11" name="Rectangle 10">
              <a:extLst>
                <a:ext uri="{FF2B5EF4-FFF2-40B4-BE49-F238E27FC236}">
                  <a16:creationId xmlns:a16="http://schemas.microsoft.com/office/drawing/2014/main" id="{ED96FD6F-5EE9-36C7-C200-3111EF6D01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2A39BB2-02C1-8A8B-8021-68446E0474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Google Shape;405;p10" descr="A red circle with white and yellow circles and white text&#10;&#10;Description automatically generated">
            <a:extLst>
              <a:ext uri="{FF2B5EF4-FFF2-40B4-BE49-F238E27FC236}">
                <a16:creationId xmlns:a16="http://schemas.microsoft.com/office/drawing/2014/main" id="{5F1228FB-110C-F1EB-8DA3-A8BE9C099BBE}"/>
              </a:ext>
            </a:extLst>
          </p:cNvPr>
          <p:cNvPicPr preferRelativeResize="0"/>
          <p:nvPr/>
        </p:nvPicPr>
        <p:blipFill rotWithShape="1">
          <a:blip r:embed="rId3"/>
          <a:stretch/>
        </p:blipFill>
        <p:spPr>
          <a:xfrm>
            <a:off x="7505946" y="5953873"/>
            <a:ext cx="1740498" cy="845526"/>
          </a:xfrm>
          <a:prstGeom prst="rect">
            <a:avLst/>
          </a:prstGeom>
          <a:noFill/>
        </p:spPr>
      </p:pic>
    </p:spTree>
    <p:extLst>
      <p:ext uri="{BB962C8B-B14F-4D97-AF65-F5344CB8AC3E}">
        <p14:creationId xmlns:p14="http://schemas.microsoft.com/office/powerpoint/2010/main" val="31722272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5F4C4-14D1-B4F5-E306-4F7332701500}"/>
              </a:ext>
            </a:extLst>
          </p:cNvPr>
          <p:cNvSpPr>
            <a:spLocks noGrp="1"/>
          </p:cNvSpPr>
          <p:nvPr>
            <p:ph type="title"/>
          </p:nvPr>
        </p:nvSpPr>
        <p:spPr>
          <a:xfrm>
            <a:off x="404793" y="741391"/>
            <a:ext cx="8909249" cy="845526"/>
          </a:xfrm>
        </p:spPr>
        <p:txBody>
          <a:bodyPr anchor="b">
            <a:noAutofit/>
          </a:bodyPr>
          <a:lstStyle/>
          <a:p>
            <a:pPr algn="ctr"/>
            <a:r>
              <a:rPr lang="el-GR" sz="2400" b="1" dirty="0">
                <a:latin typeface="+mj-lt"/>
              </a:rPr>
              <a:t>Πιλοτική λειτουργία πειραματικών δράσεων επιστήμης των πολιτών </a:t>
            </a:r>
            <a:endParaRPr lang="en-US" sz="2400" b="1" dirty="0">
              <a:latin typeface="+mj-lt"/>
            </a:endParaRPr>
          </a:p>
        </p:txBody>
      </p:sp>
      <p:pic>
        <p:nvPicPr>
          <p:cNvPr id="7" name="Picture 6" descr="A bunches of grapes on a vine&#10;&#10;Description automatically generated">
            <a:extLst>
              <a:ext uri="{FF2B5EF4-FFF2-40B4-BE49-F238E27FC236}">
                <a16:creationId xmlns:a16="http://schemas.microsoft.com/office/drawing/2014/main" id="{B6139E61-9D0D-E101-8B99-3BBC20C3E451}"/>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4302" r="20032"/>
          <a:stretch/>
        </p:blipFill>
        <p:spPr>
          <a:xfrm>
            <a:off x="404793" y="1736486"/>
            <a:ext cx="3582093" cy="4091266"/>
          </a:xfrm>
          <a:prstGeom prst="rect">
            <a:avLst/>
          </a:prstGeom>
        </p:spPr>
      </p:pic>
      <p:sp>
        <p:nvSpPr>
          <p:cNvPr id="3" name="Content Placeholder 2">
            <a:extLst>
              <a:ext uri="{FF2B5EF4-FFF2-40B4-BE49-F238E27FC236}">
                <a16:creationId xmlns:a16="http://schemas.microsoft.com/office/drawing/2014/main" id="{9BAC0DE1-F922-AF02-6FD4-CA9BB1B38879}"/>
              </a:ext>
            </a:extLst>
          </p:cNvPr>
          <p:cNvSpPr>
            <a:spLocks noGrp="1"/>
          </p:cNvSpPr>
          <p:nvPr>
            <p:ph idx="1"/>
          </p:nvPr>
        </p:nvSpPr>
        <p:spPr>
          <a:xfrm>
            <a:off x="4101019" y="1736486"/>
            <a:ext cx="5646296" cy="4380123"/>
          </a:xfrm>
        </p:spPr>
        <p:txBody>
          <a:bodyPr anchor="t">
            <a:normAutofit/>
          </a:bodyPr>
          <a:lstStyle/>
          <a:p>
            <a:pPr marL="0" indent="0">
              <a:buNone/>
            </a:pPr>
            <a:r>
              <a:rPr lang="el-GR" sz="1800" dirty="0">
                <a:latin typeface="+mn-lt"/>
              </a:rPr>
              <a:t>Κατά  την  εφαρμογή  της  πιλοτικής  δράσης</a:t>
            </a:r>
            <a:r>
              <a:rPr lang="en-US" sz="1800" dirty="0">
                <a:latin typeface="+mn-lt"/>
              </a:rPr>
              <a:t> </a:t>
            </a:r>
            <a:r>
              <a:rPr lang="el-GR" sz="1800" dirty="0">
                <a:latin typeface="+mn-lt"/>
              </a:rPr>
              <a:t>σε τμήμα του αστικού αμπελώνα της Θεσσαλονίκης θα εφαρμοστούν κατάλληλα ΒΣ τα οποία θα ελεγχθούν ως λίπασμα και ως </a:t>
            </a:r>
            <a:r>
              <a:rPr lang="el-GR" sz="1800" dirty="0" err="1">
                <a:latin typeface="+mn-lt"/>
              </a:rPr>
              <a:t>εδαφοβελτιωτικά</a:t>
            </a:r>
            <a:r>
              <a:rPr lang="el-GR" sz="1800" dirty="0">
                <a:latin typeface="+mn-lt"/>
              </a:rPr>
              <a:t>. Επιπλέον, σημαντικό τμήμα της έρευνας  θα αποτελεί η ενημέρωση των πολιτών καθώς και η ανασκόπηση αναφορά με: </a:t>
            </a:r>
          </a:p>
          <a:p>
            <a:pPr marL="371475" lvl="1" indent="0">
              <a:buNone/>
            </a:pPr>
            <a:r>
              <a:rPr lang="el-GR" dirty="0">
                <a:latin typeface="+mn-lt"/>
              </a:rPr>
              <a:t>- την  αποδοχή της αστικής γεωργίας, τον βαθμό ενασχόλησής των πολιτών με αυτήν, τον βαθμός ικανοποίησής τους από αυτήν,</a:t>
            </a:r>
          </a:p>
          <a:p>
            <a:pPr marL="371475" lvl="1" indent="0">
              <a:buNone/>
            </a:pPr>
            <a:r>
              <a:rPr lang="el-GR" dirty="0">
                <a:latin typeface="+mn-lt"/>
              </a:rPr>
              <a:t>- την αποδοχή της χρήσης ΒΣ και άλλων μη χημικών λιπασμάτων που προέρχονται από </a:t>
            </a:r>
            <a:r>
              <a:rPr lang="el-GR" dirty="0" err="1">
                <a:latin typeface="+mn-lt"/>
              </a:rPr>
              <a:t>βιοαπόβλητα</a:t>
            </a:r>
            <a:r>
              <a:rPr lang="el-GR" dirty="0">
                <a:latin typeface="+mn-lt"/>
              </a:rPr>
              <a:t>, τις απορίες των πολιτών, το βαθμό ενημέρωσής τους,</a:t>
            </a:r>
          </a:p>
          <a:p>
            <a:pPr marL="371475" lvl="1" indent="0">
              <a:buNone/>
            </a:pPr>
            <a:r>
              <a:rPr lang="el-GR" dirty="0">
                <a:latin typeface="+mn-lt"/>
              </a:rPr>
              <a:t>-με την  ενημέρωση  και  ευαισθητοποίηση  των  πολιτών  σε  θέματα  βιώσιμής  γεωργίας  μέσα  στον </a:t>
            </a:r>
            <a:r>
              <a:rPr lang="en-US" dirty="0">
                <a:latin typeface="+mn-lt"/>
              </a:rPr>
              <a:t> </a:t>
            </a:r>
            <a:r>
              <a:rPr lang="el-GR" dirty="0">
                <a:latin typeface="+mn-lt"/>
              </a:rPr>
              <a:t>αστικό ιστό. </a:t>
            </a:r>
          </a:p>
        </p:txBody>
      </p:sp>
      <p:grpSp>
        <p:nvGrpSpPr>
          <p:cNvPr id="34" name="Group 33">
            <a:extLst>
              <a:ext uri="{FF2B5EF4-FFF2-40B4-BE49-F238E27FC236}">
                <a16:creationId xmlns:a16="http://schemas.microsoft.com/office/drawing/2014/main" id="{16C73AF9-0D33-5C66-5D79-0D0129904B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82" y="6737718"/>
            <a:ext cx="9918349" cy="123363"/>
            <a:chOff x="-5025" y="6737718"/>
            <a:chExt cx="12207200" cy="123363"/>
          </a:xfrm>
        </p:grpSpPr>
        <p:sp>
          <p:nvSpPr>
            <p:cNvPr id="35" name="Rectangle 34">
              <a:extLst>
                <a:ext uri="{FF2B5EF4-FFF2-40B4-BE49-F238E27FC236}">
                  <a16:creationId xmlns:a16="http://schemas.microsoft.com/office/drawing/2014/main" id="{ED96FD6F-5EE9-36C7-C200-3111EF6D01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62A39BB2-02C1-8A8B-8021-68446E0474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3" name="Google Shape;405;p10" descr="A red circle with white and yellow circles and white text&#10;&#10;Description automatically generated">
            <a:extLst>
              <a:ext uri="{FF2B5EF4-FFF2-40B4-BE49-F238E27FC236}">
                <a16:creationId xmlns:a16="http://schemas.microsoft.com/office/drawing/2014/main" id="{09D17035-0837-7F18-8424-79A6E68E1A1B}"/>
              </a:ext>
            </a:extLst>
          </p:cNvPr>
          <p:cNvPicPr preferRelativeResize="0"/>
          <p:nvPr/>
        </p:nvPicPr>
        <p:blipFill rotWithShape="1">
          <a:blip r:embed="rId4"/>
          <a:stretch/>
        </p:blipFill>
        <p:spPr>
          <a:xfrm>
            <a:off x="7505946" y="5953873"/>
            <a:ext cx="1740498" cy="845526"/>
          </a:xfrm>
          <a:prstGeom prst="rect">
            <a:avLst/>
          </a:prstGeom>
          <a:noFill/>
        </p:spPr>
      </p:pic>
    </p:spTree>
    <p:extLst>
      <p:ext uri="{BB962C8B-B14F-4D97-AF65-F5344CB8AC3E}">
        <p14:creationId xmlns:p14="http://schemas.microsoft.com/office/powerpoint/2010/main" val="32756934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00"/>
        <p:cNvGrpSpPr/>
        <p:nvPr/>
      </p:nvGrpSpPr>
      <p:grpSpPr>
        <a:xfrm>
          <a:off x="0" y="0"/>
          <a:ext cx="0" cy="0"/>
          <a:chOff x="0" y="0"/>
          <a:chExt cx="0" cy="0"/>
        </a:xfrm>
      </p:grpSpPr>
      <p:sp>
        <p:nvSpPr>
          <p:cNvPr id="401" name="Google Shape;401;p10"/>
          <p:cNvSpPr txBox="1"/>
          <p:nvPr/>
        </p:nvSpPr>
        <p:spPr>
          <a:xfrm>
            <a:off x="676910" y="1122363"/>
            <a:ext cx="2600325" cy="2387600"/>
          </a:xfrm>
          <a:prstGeom prst="rect">
            <a:avLst/>
          </a:prstGeom>
        </p:spPr>
        <p:txBody>
          <a:bodyPr spcFirstLastPara="1" vert="horz" lIns="91440" tIns="45720" rIns="91440" bIns="45720" rtlCol="0" anchor="b" anchorCtr="0">
            <a:normAutofit/>
          </a:bodyPr>
          <a:lstStyle/>
          <a:p>
            <a:pPr defTabSz="914400">
              <a:lnSpc>
                <a:spcPct val="90000"/>
              </a:lnSpc>
              <a:spcBef>
                <a:spcPct val="0"/>
              </a:spcBef>
              <a:spcAft>
                <a:spcPts val="600"/>
              </a:spcAft>
              <a:buClr>
                <a:srgbClr val="000000"/>
              </a:buClr>
              <a:buSzPts val="8000"/>
            </a:pPr>
            <a:r>
              <a:rPr lang="en-US" sz="4300" b="1" kern="1200" dirty="0">
                <a:solidFill>
                  <a:schemeClr val="tx1"/>
                </a:solidFill>
                <a:latin typeface="+mj-lt"/>
                <a:ea typeface="+mj-ea"/>
                <a:cs typeface="+mj-cs"/>
                <a:sym typeface="Montserrat"/>
              </a:rPr>
              <a:t>Follow Us!</a:t>
            </a:r>
            <a:endParaRPr lang="en-US" sz="4300" kern="1200" dirty="0">
              <a:solidFill>
                <a:schemeClr val="tx1"/>
              </a:solidFill>
              <a:latin typeface="+mj-lt"/>
              <a:ea typeface="+mj-ea"/>
              <a:cs typeface="+mj-cs"/>
              <a:sym typeface="Arial"/>
            </a:endParaRPr>
          </a:p>
        </p:txBody>
      </p:sp>
      <p:pic>
        <p:nvPicPr>
          <p:cNvPr id="406" name="Google Shape;406;p10" descr="A blue and white logo&#10;&#10;Description automatically generated"/>
          <p:cNvPicPr preferRelativeResize="0"/>
          <p:nvPr/>
        </p:nvPicPr>
        <p:blipFill rotWithShape="1">
          <a:blip r:embed="rId3"/>
          <a:stretch/>
        </p:blipFill>
        <p:spPr>
          <a:xfrm>
            <a:off x="4042480" y="3099474"/>
            <a:ext cx="1778937" cy="591497"/>
          </a:xfrm>
          <a:prstGeom prst="rect">
            <a:avLst/>
          </a:prstGeom>
          <a:noFill/>
        </p:spPr>
      </p:pic>
      <p:pic>
        <p:nvPicPr>
          <p:cNvPr id="405" name="Google Shape;405;p10" descr="A red circle with white and yellow circles and white text&#10;&#10;Description automatically generated"/>
          <p:cNvPicPr preferRelativeResize="0"/>
          <p:nvPr/>
        </p:nvPicPr>
        <p:blipFill rotWithShape="1">
          <a:blip r:embed="rId4"/>
          <a:stretch/>
        </p:blipFill>
        <p:spPr>
          <a:xfrm>
            <a:off x="4080919" y="5284641"/>
            <a:ext cx="1740498" cy="845526"/>
          </a:xfrm>
          <a:prstGeom prst="rect">
            <a:avLst/>
          </a:prstGeom>
          <a:noFill/>
        </p:spPr>
      </p:pic>
      <p:cxnSp>
        <p:nvCxnSpPr>
          <p:cNvPr id="436" name="Straight Connector 435">
            <a:extLst>
              <a:ext uri="{FF2B5EF4-FFF2-40B4-BE49-F238E27FC236}">
                <a16:creationId xmlns:a16="http://schemas.microsoft.com/office/drawing/2014/main" id="{DC034BB4-8B50-4484-85C4-0CE4699284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8662" y="0"/>
            <a:ext cx="0" cy="6858000"/>
          </a:xfrm>
          <a:prstGeom prst="line">
            <a:avLst/>
          </a:prstGeom>
          <a:ln w="3810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38" name="Straight Connector 437">
            <a:extLst>
              <a:ext uri="{FF2B5EF4-FFF2-40B4-BE49-F238E27FC236}">
                <a16:creationId xmlns:a16="http://schemas.microsoft.com/office/drawing/2014/main" id="{81B200F7-B57A-4824-BB91-B6624450A5A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81071" y="2228770"/>
            <a:ext cx="2337591"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40" name="Straight Connector 439">
            <a:extLst>
              <a:ext uri="{FF2B5EF4-FFF2-40B4-BE49-F238E27FC236}">
                <a16:creationId xmlns:a16="http://schemas.microsoft.com/office/drawing/2014/main" id="{1902062F-7F47-41E5-8574-2D1492D58E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8662" y="3429000"/>
            <a:ext cx="3789045"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42" name="Straight Connector 441">
            <a:extLst>
              <a:ext uri="{FF2B5EF4-FFF2-40B4-BE49-F238E27FC236}">
                <a16:creationId xmlns:a16="http://schemas.microsoft.com/office/drawing/2014/main" id="{FA92245C-961F-47D5-9691-272D28692D4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81071" y="4568202"/>
            <a:ext cx="2337591"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402" name="Google Shape;402;p10"/>
          <p:cNvGrpSpPr/>
          <p:nvPr/>
        </p:nvGrpSpPr>
        <p:grpSpPr>
          <a:xfrm>
            <a:off x="6401752" y="4781914"/>
            <a:ext cx="3247538" cy="639535"/>
            <a:chOff x="1022803" y="3388804"/>
            <a:chExt cx="6629499" cy="1305541"/>
          </a:xfrm>
        </p:grpSpPr>
        <p:pic>
          <p:nvPicPr>
            <p:cNvPr id="403" name="Google Shape;403;p10" descr="A black background with a black square&#10;&#10;Description automatically generated with medium confidence"/>
            <p:cNvPicPr preferRelativeResize="0"/>
            <p:nvPr/>
          </p:nvPicPr>
          <p:blipFill rotWithShape="1">
            <a:blip r:embed="rId5">
              <a:alphaModFix/>
            </a:blip>
            <a:srcRect/>
            <a:stretch/>
          </p:blipFill>
          <p:spPr>
            <a:xfrm>
              <a:off x="1022803" y="3388804"/>
              <a:ext cx="1260072" cy="1305541"/>
            </a:xfrm>
            <a:prstGeom prst="rect">
              <a:avLst/>
            </a:prstGeom>
            <a:noFill/>
            <a:ln>
              <a:noFill/>
            </a:ln>
          </p:spPr>
        </p:pic>
        <p:sp>
          <p:nvSpPr>
            <p:cNvPr id="404" name="Google Shape;404;p10"/>
            <p:cNvSpPr txBox="1"/>
            <p:nvPr/>
          </p:nvSpPr>
          <p:spPr>
            <a:xfrm>
              <a:off x="1652840" y="3452823"/>
              <a:ext cx="5999462" cy="1163396"/>
            </a:xfrm>
            <a:prstGeom prst="rect">
              <a:avLst/>
            </a:prstGeom>
            <a:noFill/>
            <a:ln>
              <a:noFill/>
            </a:ln>
          </p:spPr>
          <p:txBody>
            <a:bodyPr spcFirstLastPara="1" wrap="square" lIns="0" tIns="0" rIns="0" bIns="0" anchor="t" anchorCtr="0">
              <a:spAutoFit/>
            </a:bodyPr>
            <a:lstStyle/>
            <a:p>
              <a:pPr algn="ctr" defTabSz="408142">
                <a:lnSpc>
                  <a:spcPct val="140000"/>
                </a:lnSpc>
                <a:spcAft>
                  <a:spcPts val="678"/>
                </a:spcAft>
              </a:pPr>
              <a:r>
                <a:rPr lang="en-US" sz="870" b="1" u="sng" kern="1200" dirty="0">
                  <a:solidFill>
                    <a:srgbClr val="000000"/>
                  </a:solidFill>
                  <a:latin typeface="Montserrat"/>
                  <a:ea typeface="+mn-ea"/>
                  <a:cs typeface="+mn-cs"/>
                  <a:sym typeface="Montserrat"/>
                </a:rPr>
                <a:t>https://cshub.auth.gr/</a:t>
              </a:r>
              <a:endParaRPr sz="870" kern="1200" dirty="0">
                <a:solidFill>
                  <a:schemeClr val="tx1"/>
                </a:solidFill>
                <a:latin typeface="+mn-lt"/>
                <a:ea typeface="+mn-ea"/>
                <a:cs typeface="+mn-cs"/>
              </a:endParaRPr>
            </a:p>
            <a:p>
              <a:pPr algn="ctr" defTabSz="408142">
                <a:lnSpc>
                  <a:spcPct val="140000"/>
                </a:lnSpc>
                <a:spcAft>
                  <a:spcPts val="678"/>
                </a:spcAft>
              </a:pPr>
              <a:r>
                <a:rPr lang="en-US" sz="870" b="1" u="sng" kern="1200" dirty="0">
                  <a:solidFill>
                    <a:srgbClr val="000000"/>
                  </a:solidFill>
                  <a:latin typeface="Montserrat"/>
                  <a:ea typeface="+mn-ea"/>
                  <a:cs typeface="+mn-cs"/>
                  <a:sym typeface="Montserrat"/>
                </a:rPr>
                <a:t>https://labgeo.plandevel.auth.gr/</a:t>
              </a:r>
              <a:endParaRPr sz="975" b="1" u="sng" dirty="0">
                <a:solidFill>
                  <a:srgbClr val="000000"/>
                </a:solidFill>
                <a:latin typeface="Montserrat"/>
                <a:ea typeface="Montserrat"/>
                <a:cs typeface="Montserrat"/>
                <a:sym typeface="Montserrat"/>
              </a:endParaRPr>
            </a:p>
          </p:txBody>
        </p:sp>
      </p:grpSp>
      <p:grpSp>
        <p:nvGrpSpPr>
          <p:cNvPr id="408" name="Google Shape;408;p10"/>
          <p:cNvGrpSpPr/>
          <p:nvPr/>
        </p:nvGrpSpPr>
        <p:grpSpPr>
          <a:xfrm>
            <a:off x="6401754" y="1338185"/>
            <a:ext cx="3247541" cy="706910"/>
            <a:chOff x="10730692" y="4410683"/>
            <a:chExt cx="6027174" cy="1311968"/>
          </a:xfrm>
        </p:grpSpPr>
        <p:sp>
          <p:nvSpPr>
            <p:cNvPr id="409" name="Google Shape;409;p10"/>
            <p:cNvSpPr txBox="1"/>
            <p:nvPr/>
          </p:nvSpPr>
          <p:spPr>
            <a:xfrm>
              <a:off x="12673349" y="4429261"/>
              <a:ext cx="4084517" cy="1118074"/>
            </a:xfrm>
            <a:prstGeom prst="rect">
              <a:avLst/>
            </a:prstGeom>
            <a:noFill/>
            <a:ln>
              <a:noFill/>
            </a:ln>
          </p:spPr>
          <p:txBody>
            <a:bodyPr spcFirstLastPara="1" wrap="square" lIns="0" tIns="0" rIns="0" bIns="0" anchor="t" anchorCtr="0">
              <a:spAutoFit/>
            </a:bodyPr>
            <a:lstStyle/>
            <a:p>
              <a:pPr algn="ctr" defTabSz="446227">
                <a:lnSpc>
                  <a:spcPct val="140000"/>
                </a:lnSpc>
                <a:spcAft>
                  <a:spcPts val="732"/>
                </a:spcAft>
              </a:pPr>
              <a:r>
                <a:rPr lang="en-US" sz="952" b="1" u="sng" kern="1200" err="1">
                  <a:solidFill>
                    <a:srgbClr val="000000"/>
                  </a:solidFill>
                  <a:latin typeface="Montserrat"/>
                  <a:ea typeface="+mn-ea"/>
                  <a:cs typeface="+mn-cs"/>
                  <a:sym typeface="Montserrat"/>
                </a:rPr>
                <a:t>Κόμ</a:t>
              </a:r>
              <a:r>
                <a:rPr lang="en-US" sz="952" b="1" u="sng" kern="1200">
                  <a:solidFill>
                    <a:srgbClr val="000000"/>
                  </a:solidFill>
                  <a:latin typeface="Montserrat"/>
                  <a:ea typeface="+mn-ea"/>
                  <a:cs typeface="+mn-cs"/>
                  <a:sym typeface="Montserrat"/>
                </a:rPr>
                <a:t>βος ΕτΠ ΑΠΘ</a:t>
              </a:r>
              <a:endParaRPr sz="952" kern="1200">
                <a:solidFill>
                  <a:schemeClr val="tx1"/>
                </a:solidFill>
                <a:latin typeface="+mn-lt"/>
                <a:ea typeface="+mn-ea"/>
                <a:cs typeface="+mn-cs"/>
              </a:endParaRPr>
            </a:p>
            <a:p>
              <a:pPr algn="ctr" defTabSz="446227">
                <a:lnSpc>
                  <a:spcPct val="140000"/>
                </a:lnSpc>
                <a:spcAft>
                  <a:spcPts val="732"/>
                </a:spcAft>
              </a:pPr>
              <a:r>
                <a:rPr lang="en-US" sz="952" b="1" u="sng" kern="1200">
                  <a:solidFill>
                    <a:srgbClr val="000000"/>
                  </a:solidFill>
                  <a:latin typeface="Montserrat"/>
                  <a:ea typeface="+mn-ea"/>
                  <a:cs typeface="+mn-cs"/>
                  <a:sym typeface="Montserrat"/>
                </a:rPr>
                <a:t>Laboratory of Geoinformatics</a:t>
              </a:r>
              <a:endParaRPr sz="975"/>
            </a:p>
          </p:txBody>
        </p:sp>
        <p:pic>
          <p:nvPicPr>
            <p:cNvPr id="410" name="Google Shape;410;p10" descr="LinkedIn"/>
            <p:cNvPicPr preferRelativeResize="0"/>
            <p:nvPr/>
          </p:nvPicPr>
          <p:blipFill rotWithShape="1">
            <a:blip r:embed="rId6">
              <a:alphaModFix/>
            </a:blip>
            <a:srcRect/>
            <a:stretch/>
          </p:blipFill>
          <p:spPr>
            <a:xfrm>
              <a:off x="10730692" y="4410683"/>
              <a:ext cx="1311968" cy="1311968"/>
            </a:xfrm>
            <a:prstGeom prst="rect">
              <a:avLst/>
            </a:prstGeom>
            <a:noFill/>
            <a:ln>
              <a:noFill/>
            </a:ln>
          </p:spPr>
        </p:pic>
      </p:grpSp>
      <p:grpSp>
        <p:nvGrpSpPr>
          <p:cNvPr id="411" name="Google Shape;411;p10"/>
          <p:cNvGrpSpPr/>
          <p:nvPr/>
        </p:nvGrpSpPr>
        <p:grpSpPr>
          <a:xfrm>
            <a:off x="4010064" y="881757"/>
            <a:ext cx="1846790" cy="419537"/>
            <a:chOff x="1022803" y="5592656"/>
            <a:chExt cx="5773858" cy="1311651"/>
          </a:xfrm>
        </p:grpSpPr>
        <p:pic>
          <p:nvPicPr>
            <p:cNvPr id="412" name="Google Shape;412;p10" descr="A blue square with a white letter f&#10;&#10;Description automatically generated"/>
            <p:cNvPicPr preferRelativeResize="0"/>
            <p:nvPr/>
          </p:nvPicPr>
          <p:blipFill rotWithShape="1">
            <a:blip r:embed="rId7">
              <a:alphaModFix/>
            </a:blip>
            <a:srcRect/>
            <a:stretch/>
          </p:blipFill>
          <p:spPr>
            <a:xfrm>
              <a:off x="1022803" y="5592656"/>
              <a:ext cx="1265969" cy="1311651"/>
            </a:xfrm>
            <a:prstGeom prst="rect">
              <a:avLst/>
            </a:prstGeom>
            <a:noFill/>
            <a:ln>
              <a:noFill/>
            </a:ln>
          </p:spPr>
        </p:pic>
        <p:sp>
          <p:nvSpPr>
            <p:cNvPr id="413" name="Google Shape;413;p10"/>
            <p:cNvSpPr txBox="1"/>
            <p:nvPr/>
          </p:nvSpPr>
          <p:spPr>
            <a:xfrm>
              <a:off x="2508479" y="5722651"/>
              <a:ext cx="4288182" cy="1107154"/>
            </a:xfrm>
            <a:prstGeom prst="rect">
              <a:avLst/>
            </a:prstGeom>
            <a:noFill/>
            <a:ln>
              <a:noFill/>
            </a:ln>
          </p:spPr>
          <p:txBody>
            <a:bodyPr spcFirstLastPara="1" wrap="square" lIns="0" tIns="0" rIns="0" bIns="0" anchor="t" anchorCtr="0">
              <a:spAutoFit/>
            </a:bodyPr>
            <a:lstStyle/>
            <a:p>
              <a:pPr algn="ctr" defTabSz="265633">
                <a:lnSpc>
                  <a:spcPct val="140000"/>
                </a:lnSpc>
                <a:spcAft>
                  <a:spcPts val="420"/>
                </a:spcAft>
              </a:pPr>
              <a:r>
                <a:rPr lang="en-US" sz="566" b="1" u="sng" kern="1200" err="1">
                  <a:solidFill>
                    <a:srgbClr val="000000"/>
                  </a:solidFill>
                  <a:latin typeface="Montserrat"/>
                  <a:ea typeface="+mn-ea"/>
                  <a:cs typeface="+mn-cs"/>
                  <a:sym typeface="Montserrat"/>
                </a:rPr>
                <a:t>Κόμ</a:t>
              </a:r>
              <a:r>
                <a:rPr lang="en-US" sz="566" b="1" u="sng" kern="1200">
                  <a:solidFill>
                    <a:srgbClr val="000000"/>
                  </a:solidFill>
                  <a:latin typeface="Montserrat"/>
                  <a:ea typeface="+mn-ea"/>
                  <a:cs typeface="+mn-cs"/>
                  <a:sym typeface="Montserrat"/>
                </a:rPr>
                <a:t>βος ΕτΠ ΑΠΘ</a:t>
              </a:r>
              <a:endParaRPr sz="566" kern="1200">
                <a:solidFill>
                  <a:schemeClr val="tx1"/>
                </a:solidFill>
                <a:latin typeface="+mn-lt"/>
                <a:ea typeface="+mn-ea"/>
                <a:cs typeface="+mn-cs"/>
              </a:endParaRPr>
            </a:p>
            <a:p>
              <a:pPr algn="ctr" defTabSz="265633">
                <a:lnSpc>
                  <a:spcPct val="140000"/>
                </a:lnSpc>
                <a:spcAft>
                  <a:spcPts val="420"/>
                </a:spcAft>
              </a:pPr>
              <a:r>
                <a:rPr lang="en-US" sz="566" b="1" u="sng" kern="1200">
                  <a:solidFill>
                    <a:srgbClr val="000000"/>
                  </a:solidFill>
                  <a:latin typeface="Montserrat"/>
                  <a:ea typeface="+mn-ea"/>
                  <a:cs typeface="+mn-cs"/>
                  <a:sym typeface="Montserrat"/>
                </a:rPr>
                <a:t>Laboratory of Geoinformatics</a:t>
              </a:r>
              <a:endParaRPr sz="975"/>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F18C47F-778C-F4CA-D7DE-309AB612CE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B330DB-3587-701E-98E6-EB150AF1AA42}"/>
              </a:ext>
            </a:extLst>
          </p:cNvPr>
          <p:cNvSpPr>
            <a:spLocks noGrp="1"/>
          </p:cNvSpPr>
          <p:nvPr>
            <p:ph type="title"/>
          </p:nvPr>
        </p:nvSpPr>
        <p:spPr>
          <a:xfrm>
            <a:off x="589765" y="876692"/>
            <a:ext cx="5980718" cy="710337"/>
          </a:xfrm>
        </p:spPr>
        <p:txBody>
          <a:bodyPr anchor="b">
            <a:normAutofit/>
          </a:bodyPr>
          <a:lstStyle/>
          <a:p>
            <a:pPr defTabSz="914400">
              <a:spcBef>
                <a:spcPct val="0"/>
              </a:spcBef>
              <a:spcAft>
                <a:spcPts val="600"/>
              </a:spcAft>
              <a:buClr>
                <a:srgbClr val="000000"/>
              </a:buClr>
              <a:buSzPts val="3800"/>
            </a:pPr>
            <a:r>
              <a:rPr lang="el-GR" sz="2900" b="1" dirty="0">
                <a:latin typeface="+mj-lt"/>
                <a:ea typeface="+mj-ea"/>
                <a:cs typeface="+mj-cs"/>
                <a:sym typeface="Montserrat"/>
              </a:rPr>
              <a:t>Επιστήμη των πολιτών (</a:t>
            </a:r>
            <a:r>
              <a:rPr lang="el-GR" sz="2900" b="1" dirty="0" err="1">
                <a:latin typeface="+mj-lt"/>
                <a:ea typeface="+mj-ea"/>
                <a:cs typeface="+mj-cs"/>
                <a:sym typeface="Montserrat"/>
              </a:rPr>
              <a:t>ΕτΠ</a:t>
            </a:r>
            <a:r>
              <a:rPr lang="el-GR" sz="2900" b="1" dirty="0">
                <a:latin typeface="+mj-lt"/>
                <a:ea typeface="+mj-ea"/>
                <a:cs typeface="+mj-cs"/>
                <a:sym typeface="Montserrat"/>
              </a:rPr>
              <a:t>)</a:t>
            </a:r>
            <a:endParaRPr lang="en-US" sz="2900" b="1" dirty="0">
              <a:latin typeface="+mj-lt"/>
              <a:ea typeface="+mj-ea"/>
              <a:cs typeface="+mj-cs"/>
              <a:sym typeface="Montserrat"/>
            </a:endParaRPr>
          </a:p>
        </p:txBody>
      </p:sp>
      <p:pic>
        <p:nvPicPr>
          <p:cNvPr id="3" name="Google Shape;105;p24">
            <a:extLst>
              <a:ext uri="{FF2B5EF4-FFF2-40B4-BE49-F238E27FC236}">
                <a16:creationId xmlns:a16="http://schemas.microsoft.com/office/drawing/2014/main" id="{5FA8B3A6-6E4C-CEBC-F9B5-FDAD3A8ECF0C}"/>
              </a:ext>
            </a:extLst>
          </p:cNvPr>
          <p:cNvPicPr preferRelativeResize="0"/>
          <p:nvPr/>
        </p:nvPicPr>
        <p:blipFill rotWithShape="1">
          <a:blip r:embed="rId2"/>
          <a:stretch/>
        </p:blipFill>
        <p:spPr>
          <a:xfrm>
            <a:off x="5718608" y="2036190"/>
            <a:ext cx="3575312" cy="3519896"/>
          </a:xfrm>
          <a:prstGeom prst="rect">
            <a:avLst/>
          </a:prstGeom>
          <a:noFill/>
        </p:spPr>
      </p:pic>
      <p:grpSp>
        <p:nvGrpSpPr>
          <p:cNvPr id="26" name="Group 25">
            <a:extLst>
              <a:ext uri="{FF2B5EF4-FFF2-40B4-BE49-F238E27FC236}">
                <a16:creationId xmlns:a16="http://schemas.microsoft.com/office/drawing/2014/main" id="{430A7723-91ED-264B-172A-DC8EB7D460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05768" y="0"/>
            <a:ext cx="100232" cy="6858000"/>
            <a:chOff x="12068638" y="0"/>
            <a:chExt cx="123362" cy="6858000"/>
          </a:xfrm>
        </p:grpSpPr>
        <p:sp>
          <p:nvSpPr>
            <p:cNvPr id="27" name="Rectangle 26">
              <a:extLst>
                <a:ext uri="{FF2B5EF4-FFF2-40B4-BE49-F238E27FC236}">
                  <a16:creationId xmlns:a16="http://schemas.microsoft.com/office/drawing/2014/main" id="{FF1C10FB-A508-9184-DF05-6C4BFC6506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F16E929D-9D28-E44C-7D82-8A13EB5AE7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27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9" name="Content Placeholder 4">
            <a:extLst>
              <a:ext uri="{FF2B5EF4-FFF2-40B4-BE49-F238E27FC236}">
                <a16:creationId xmlns:a16="http://schemas.microsoft.com/office/drawing/2014/main" id="{8C5C630C-81FF-4947-813D-78E8883F555E}"/>
              </a:ext>
            </a:extLst>
          </p:cNvPr>
          <p:cNvGraphicFramePr>
            <a:graphicFrameLocks noGrp="1"/>
          </p:cNvGraphicFramePr>
          <p:nvPr>
            <p:ph idx="1"/>
            <p:extLst>
              <p:ext uri="{D42A27DB-BD31-4B8C-83A1-F6EECF244321}">
                <p14:modId xmlns:p14="http://schemas.microsoft.com/office/powerpoint/2010/main" val="1441106325"/>
              </p:ext>
            </p:extLst>
          </p:nvPr>
        </p:nvGraphicFramePr>
        <p:xfrm>
          <a:off x="329937" y="2139885"/>
          <a:ext cx="5260157" cy="401581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00082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9675B0-7E5A-E052-BEBF-28993CBEA3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F599F5-5861-B3EF-B41B-3EA068E31CC6}"/>
              </a:ext>
            </a:extLst>
          </p:cNvPr>
          <p:cNvSpPr>
            <a:spLocks noGrp="1"/>
          </p:cNvSpPr>
          <p:nvPr>
            <p:ph type="title"/>
          </p:nvPr>
        </p:nvSpPr>
        <p:spPr>
          <a:xfrm>
            <a:off x="681038" y="712906"/>
            <a:ext cx="6477495" cy="550581"/>
          </a:xfrm>
        </p:spPr>
        <p:txBody>
          <a:bodyPr>
            <a:normAutofit/>
          </a:bodyPr>
          <a:lstStyle/>
          <a:p>
            <a:r>
              <a:rPr lang="el-GR" b="1" dirty="0">
                <a:latin typeface="+mj-lt"/>
              </a:rPr>
              <a:t>Κόμβος Επιστήμης των Πολιτών του ΑΠΘ</a:t>
            </a:r>
            <a:endParaRPr lang="en-GB" b="1" dirty="0">
              <a:latin typeface="+mj-lt"/>
            </a:endParaRPr>
          </a:p>
        </p:txBody>
      </p:sp>
      <p:graphicFrame>
        <p:nvGraphicFramePr>
          <p:cNvPr id="7" name="Content Placeholder 2">
            <a:extLst>
              <a:ext uri="{FF2B5EF4-FFF2-40B4-BE49-F238E27FC236}">
                <a16:creationId xmlns:a16="http://schemas.microsoft.com/office/drawing/2014/main" id="{EDC9927D-F2AC-BE48-B1D6-0403D2124657}"/>
              </a:ext>
            </a:extLst>
          </p:cNvPr>
          <p:cNvGraphicFramePr>
            <a:graphicFrameLocks noGrp="1"/>
          </p:cNvGraphicFramePr>
          <p:nvPr>
            <p:ph idx="1"/>
            <p:extLst>
              <p:ext uri="{D42A27DB-BD31-4B8C-83A1-F6EECF244321}">
                <p14:modId xmlns:p14="http://schemas.microsoft.com/office/powerpoint/2010/main" val="3051686775"/>
              </p:ext>
            </p:extLst>
          </p:nvPr>
        </p:nvGraphicFramePr>
        <p:xfrm>
          <a:off x="-2326113" y="1229931"/>
          <a:ext cx="10499152" cy="55429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Google Shape;138;p26" descr="Stakeholder Icons &amp; Symbols">
            <a:extLst>
              <a:ext uri="{FF2B5EF4-FFF2-40B4-BE49-F238E27FC236}">
                <a16:creationId xmlns:a16="http://schemas.microsoft.com/office/drawing/2014/main" id="{3D3020EF-476A-59ED-798E-0690C2574703}"/>
              </a:ext>
            </a:extLst>
          </p:cNvPr>
          <p:cNvPicPr preferRelativeResize="0"/>
          <p:nvPr/>
        </p:nvPicPr>
        <p:blipFill rotWithShape="1">
          <a:blip r:embed="rId7">
            <a:alphaModFix/>
          </a:blip>
          <a:srcRect/>
          <a:stretch/>
        </p:blipFill>
        <p:spPr>
          <a:xfrm>
            <a:off x="7601093" y="2804118"/>
            <a:ext cx="900311" cy="900311"/>
          </a:xfrm>
          <a:prstGeom prst="rect">
            <a:avLst/>
          </a:prstGeom>
          <a:noFill/>
          <a:ln>
            <a:noFill/>
          </a:ln>
        </p:spPr>
      </p:pic>
      <p:sp>
        <p:nvSpPr>
          <p:cNvPr id="6" name="Google Shape;139;p26">
            <a:extLst>
              <a:ext uri="{FF2B5EF4-FFF2-40B4-BE49-F238E27FC236}">
                <a16:creationId xmlns:a16="http://schemas.microsoft.com/office/drawing/2014/main" id="{2588743B-573B-3EDA-5B84-4B4257624E21}"/>
              </a:ext>
            </a:extLst>
          </p:cNvPr>
          <p:cNvSpPr txBox="1"/>
          <p:nvPr/>
        </p:nvSpPr>
        <p:spPr>
          <a:xfrm>
            <a:off x="6599051" y="3704429"/>
            <a:ext cx="2904397" cy="1127209"/>
          </a:xfrm>
          <a:prstGeom prst="rect">
            <a:avLst/>
          </a:prstGeom>
          <a:noFill/>
          <a:ln>
            <a:noFill/>
          </a:ln>
        </p:spPr>
        <p:txBody>
          <a:bodyPr spcFirstLastPara="1" wrap="square" lIns="49522" tIns="24754" rIns="49522" bIns="24754" anchor="t" anchorCtr="0">
            <a:spAutoFit/>
          </a:bodyPr>
          <a:lstStyle/>
          <a:p>
            <a:pPr algn="just"/>
            <a:r>
              <a:rPr lang="el-GR" sz="1400" b="1" dirty="0">
                <a:solidFill>
                  <a:schemeClr val="bg2">
                    <a:lumMod val="25000"/>
                  </a:schemeClr>
                </a:solidFill>
                <a:sym typeface="Montserrat"/>
              </a:rPr>
              <a:t>Ενδιαφερόμενα μέρη: </a:t>
            </a:r>
            <a:endParaRPr lang="en-US" sz="1400" b="1" dirty="0">
              <a:solidFill>
                <a:schemeClr val="bg2">
                  <a:lumMod val="25000"/>
                </a:schemeClr>
              </a:solidFill>
              <a:sym typeface="Montserrat"/>
            </a:endParaRPr>
          </a:p>
          <a:p>
            <a:pPr algn="just"/>
            <a:r>
              <a:rPr lang="el-GR" sz="1400" dirty="0">
                <a:solidFill>
                  <a:srgbClr val="000000"/>
                </a:solidFill>
                <a:sym typeface="Montserrat"/>
              </a:rPr>
              <a:t>Ακαδημαϊκοί, </a:t>
            </a:r>
            <a:r>
              <a:rPr lang="el-GR" sz="1400" dirty="0">
                <a:solidFill>
                  <a:srgbClr val="000000"/>
                </a:solidFill>
                <a:ea typeface="Montserrat"/>
                <a:cs typeface="Montserrat"/>
                <a:sym typeface="Montserrat"/>
              </a:rPr>
              <a:t>φοιτητές, ερευνητές, πολίτες, οργανώσεις της κοινωνίας των πολιτών, δημόσιες αρχές, επιχειρήσεις.</a:t>
            </a:r>
            <a:endParaRPr sz="1400" dirty="0">
              <a:solidFill>
                <a:srgbClr val="000000"/>
              </a:solidFill>
              <a:ea typeface="Arial"/>
              <a:cs typeface="Arial"/>
              <a:sym typeface="Arial"/>
            </a:endParaRPr>
          </a:p>
        </p:txBody>
      </p:sp>
      <p:pic>
        <p:nvPicPr>
          <p:cNvPr id="8" name="Google Shape;107;p24">
            <a:extLst>
              <a:ext uri="{FF2B5EF4-FFF2-40B4-BE49-F238E27FC236}">
                <a16:creationId xmlns:a16="http://schemas.microsoft.com/office/drawing/2014/main" id="{9FCA7771-7E7E-A2C8-635B-BD644378A5CC}"/>
              </a:ext>
            </a:extLst>
          </p:cNvPr>
          <p:cNvPicPr preferRelativeResize="0"/>
          <p:nvPr/>
        </p:nvPicPr>
        <p:blipFill rotWithShape="1">
          <a:blip r:embed="rId8"/>
          <a:stretch/>
        </p:blipFill>
        <p:spPr>
          <a:xfrm>
            <a:off x="7158533" y="656639"/>
            <a:ext cx="1342871" cy="663114"/>
          </a:xfrm>
          <a:prstGeom prst="rect">
            <a:avLst/>
          </a:prstGeom>
          <a:noFill/>
        </p:spPr>
      </p:pic>
    </p:spTree>
    <p:extLst>
      <p:ext uri="{BB962C8B-B14F-4D97-AF65-F5344CB8AC3E}">
        <p14:creationId xmlns:p14="http://schemas.microsoft.com/office/powerpoint/2010/main" val="17673482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1CDBC-7900-1215-2E8F-B3BA7A8F7038}"/>
              </a:ext>
            </a:extLst>
          </p:cNvPr>
          <p:cNvSpPr>
            <a:spLocks noGrp="1"/>
          </p:cNvSpPr>
          <p:nvPr>
            <p:ph type="title"/>
          </p:nvPr>
        </p:nvSpPr>
        <p:spPr>
          <a:xfrm>
            <a:off x="681038" y="2835586"/>
            <a:ext cx="8543924" cy="2179474"/>
          </a:xfrm>
        </p:spPr>
        <p:txBody>
          <a:bodyPr vert="horz" lIns="91440" tIns="45720" rIns="91440" bIns="45720" rtlCol="0" anchor="b">
            <a:normAutofit/>
          </a:bodyPr>
          <a:lstStyle/>
          <a:p>
            <a:pPr algn="ctr"/>
            <a:r>
              <a:rPr lang="en-US" sz="4300" b="1" kern="1200" dirty="0" err="1">
                <a:solidFill>
                  <a:schemeClr val="tx1"/>
                </a:solidFill>
                <a:latin typeface="+mj-lt"/>
                <a:ea typeface="+mj-ea"/>
                <a:cs typeface="+mj-cs"/>
              </a:rPr>
              <a:t>Δρ</a:t>
            </a:r>
            <a:r>
              <a:rPr lang="en-US" sz="4300" b="1" kern="1200" dirty="0">
                <a:solidFill>
                  <a:schemeClr val="tx1"/>
                </a:solidFill>
                <a:latin typeface="+mj-lt"/>
                <a:ea typeface="+mj-ea"/>
                <a:cs typeface="+mj-cs"/>
              </a:rPr>
              <a:t>αστηριότητες του Κόμβου Επιστήμης των Πολιτών του ΑΠΘ</a:t>
            </a:r>
          </a:p>
        </p:txBody>
      </p:sp>
      <p:sp>
        <p:nvSpPr>
          <p:cNvPr id="4" name="Slide Number Placeholder 3">
            <a:extLst>
              <a:ext uri="{FF2B5EF4-FFF2-40B4-BE49-F238E27FC236}">
                <a16:creationId xmlns:a16="http://schemas.microsoft.com/office/drawing/2014/main" id="{F8A461F2-1826-9B54-0961-F0BB8F0FF0FD}"/>
              </a:ext>
            </a:extLst>
          </p:cNvPr>
          <p:cNvSpPr>
            <a:spLocks noGrp="1"/>
          </p:cNvSpPr>
          <p:nvPr>
            <p:ph type="sldNum" sz="quarter" idx="12"/>
          </p:nvPr>
        </p:nvSpPr>
        <p:spPr>
          <a:xfrm>
            <a:off x="6996112" y="6356350"/>
            <a:ext cx="2228850" cy="365125"/>
          </a:xfrm>
        </p:spPr>
        <p:txBody>
          <a:bodyPr vert="horz" lIns="91440" tIns="45720" rIns="91440" bIns="45720" rtlCol="0" anchor="ctr">
            <a:normAutofit/>
          </a:bodyPr>
          <a:lstStyle/>
          <a:p>
            <a:pPr defTabSz="914400">
              <a:spcAft>
                <a:spcPts val="600"/>
              </a:spcAft>
            </a:pPr>
            <a:fld id="{C87410D7-F54A-4412-8C0D-61BBACC250D9}" type="slidenum">
              <a:rPr lang="en-US">
                <a:solidFill>
                  <a:schemeClr val="tx1">
                    <a:lumMod val="50000"/>
                    <a:lumOff val="50000"/>
                  </a:schemeClr>
                </a:solidFill>
                <a:latin typeface="+mn-lt"/>
              </a:rPr>
              <a:pPr defTabSz="914400">
                <a:spcAft>
                  <a:spcPts val="600"/>
                </a:spcAft>
              </a:pPr>
              <a:t>4</a:t>
            </a:fld>
            <a:endParaRPr lang="en-US">
              <a:solidFill>
                <a:schemeClr val="tx1">
                  <a:lumMod val="50000"/>
                  <a:lumOff val="50000"/>
                </a:schemeClr>
              </a:solidFill>
              <a:latin typeface="+mn-lt"/>
            </a:endParaRPr>
          </a:p>
        </p:txBody>
      </p:sp>
      <p:grpSp>
        <p:nvGrpSpPr>
          <p:cNvPr id="13" name="Group 12">
            <a:extLst>
              <a:ext uri="{FF2B5EF4-FFF2-40B4-BE49-F238E27FC236}">
                <a16:creationId xmlns:a16="http://schemas.microsoft.com/office/drawing/2014/main" id="{5C860D33-C8A4-66FC-84E0-7AA700C0C3F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82" y="6737718"/>
            <a:ext cx="9918349" cy="123363"/>
            <a:chOff x="-5025" y="6737718"/>
            <a:chExt cx="12207200" cy="123363"/>
          </a:xfrm>
        </p:grpSpPr>
        <p:sp>
          <p:nvSpPr>
            <p:cNvPr id="14" name="Rectangle 13">
              <a:extLst>
                <a:ext uri="{FF2B5EF4-FFF2-40B4-BE49-F238E27FC236}">
                  <a16:creationId xmlns:a16="http://schemas.microsoft.com/office/drawing/2014/main" id="{0F779160-8F89-57FB-644F-1DAE9EDFC8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1FCF4FB-6EC9-646E-FA0F-500FB1644A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Google Shape;405;p10" descr="A red circle with white and yellow circles and white text&#10;&#10;Description automatically generated">
            <a:extLst>
              <a:ext uri="{FF2B5EF4-FFF2-40B4-BE49-F238E27FC236}">
                <a16:creationId xmlns:a16="http://schemas.microsoft.com/office/drawing/2014/main" id="{213536F7-C262-22CF-44F6-EF8F8126FA7C}"/>
              </a:ext>
            </a:extLst>
          </p:cNvPr>
          <p:cNvPicPr preferRelativeResize="0"/>
          <p:nvPr/>
        </p:nvPicPr>
        <p:blipFill rotWithShape="1">
          <a:blip r:embed="rId2"/>
          <a:stretch/>
        </p:blipFill>
        <p:spPr>
          <a:xfrm>
            <a:off x="681038" y="2835586"/>
            <a:ext cx="1740498" cy="845526"/>
          </a:xfrm>
          <a:prstGeom prst="rect">
            <a:avLst/>
          </a:prstGeom>
          <a:noFill/>
        </p:spPr>
      </p:pic>
    </p:spTree>
    <p:extLst>
      <p:ext uri="{BB962C8B-B14F-4D97-AF65-F5344CB8AC3E}">
        <p14:creationId xmlns:p14="http://schemas.microsoft.com/office/powerpoint/2010/main" val="38164005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05275-6075-B0FF-BF3E-AEE14794ACAF}"/>
              </a:ext>
            </a:extLst>
          </p:cNvPr>
          <p:cNvSpPr>
            <a:spLocks noGrp="1"/>
          </p:cNvSpPr>
          <p:nvPr>
            <p:ph type="title"/>
          </p:nvPr>
        </p:nvSpPr>
        <p:spPr>
          <a:xfrm>
            <a:off x="612128" y="1138265"/>
            <a:ext cx="8776969" cy="819021"/>
          </a:xfrm>
        </p:spPr>
        <p:txBody>
          <a:bodyPr anchor="t">
            <a:normAutofit/>
          </a:bodyPr>
          <a:lstStyle/>
          <a:p>
            <a:pPr algn="ctr"/>
            <a:r>
              <a:rPr lang="el-GR" sz="2400" b="1" dirty="0">
                <a:latin typeface="+mj-lt"/>
                <a:ea typeface="Montserrat"/>
                <a:cs typeface="Montserrat"/>
                <a:sym typeface="Montserrat"/>
              </a:rPr>
              <a:t>Επιστήμη των πολιτών στις σχολικές αίθουσες: μετρώντας την ποιότητα αέρα που αναπνέουμε </a:t>
            </a:r>
          </a:p>
        </p:txBody>
      </p:sp>
      <p:cxnSp>
        <p:nvCxnSpPr>
          <p:cNvPr id="34" name="Straight Connector 33">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9937" y="871146"/>
            <a:ext cx="598763"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A21BA95-FEBE-77AB-B019-BD0BBB8FDF7D}"/>
              </a:ext>
            </a:extLst>
          </p:cNvPr>
          <p:cNvSpPr>
            <a:spLocks noGrp="1"/>
          </p:cNvSpPr>
          <p:nvPr>
            <p:ph idx="1"/>
          </p:nvPr>
        </p:nvSpPr>
        <p:spPr>
          <a:xfrm>
            <a:off x="612128" y="2224403"/>
            <a:ext cx="5317332" cy="3846459"/>
          </a:xfrm>
        </p:spPr>
        <p:txBody>
          <a:bodyPr>
            <a:normAutofit/>
          </a:bodyPr>
          <a:lstStyle/>
          <a:p>
            <a:r>
              <a:rPr lang="el-GR" sz="1600" b="1" dirty="0">
                <a:latin typeface="+mn-lt"/>
              </a:rPr>
              <a:t>Στόχος: </a:t>
            </a:r>
            <a:r>
              <a:rPr lang="el-GR" sz="1600" dirty="0">
                <a:latin typeface="+mn-lt"/>
              </a:rPr>
              <a:t>Η εξοικείωση των μαθητών με την ποιότητα του αέρα (ΠΑ) εσωτερικού χώρου και τις συσκευές αισθητήρων του.</a:t>
            </a:r>
          </a:p>
          <a:p>
            <a:r>
              <a:rPr lang="el-GR" sz="1600" b="1" dirty="0">
                <a:latin typeface="+mn-lt"/>
              </a:rPr>
              <a:t>Μεθοδολογία: </a:t>
            </a:r>
            <a:r>
              <a:rPr lang="el-GR" sz="1600" dirty="0">
                <a:latin typeface="+mn-lt"/>
              </a:rPr>
              <a:t>Διαβουλεύσεις για τον καθορισμό των στόχων και των διαδικασιών- Παρακολούθηση ΠΑ σε 5 αίθουσες διδασκαλίας με αισθητήρες χαμηλού κόστους- Ημερολόγιο καθημερινής αναφοράς δραστηριοτήτων- </a:t>
            </a:r>
            <a:r>
              <a:rPr lang="el-GR" sz="1600" dirty="0" err="1">
                <a:latin typeface="+mn-lt"/>
              </a:rPr>
              <a:t>Οπτικοποίηση</a:t>
            </a:r>
            <a:r>
              <a:rPr lang="el-GR" sz="1600" dirty="0">
                <a:latin typeface="+mn-lt"/>
              </a:rPr>
              <a:t> και ποιοτική συσχέτιση μεταξύ μετρήσεων και δραστηριοτήτων- Παρουσίαση και ανάλυση στους ενδιαφερόμενους.</a:t>
            </a:r>
          </a:p>
          <a:p>
            <a:r>
              <a:rPr lang="el-GR" sz="1600" b="1" dirty="0">
                <a:latin typeface="+mn-lt"/>
              </a:rPr>
              <a:t>Βασικοί ενδιαφερόμενοι: </a:t>
            </a:r>
            <a:r>
              <a:rPr lang="el-GR" sz="1600" dirty="0">
                <a:latin typeface="+mn-lt"/>
              </a:rPr>
              <a:t>Οι μαθητές του πειραματικού σχολείου και οι καθηγητές τους. Συμμετείχαν επίσης φοιτητές μεταπτυχιακών και διδακτορικών σπουδών του ΑΠΘ. </a:t>
            </a:r>
          </a:p>
          <a:p>
            <a:endParaRPr lang="en-US" sz="1300" dirty="0">
              <a:latin typeface="+mn-lt"/>
            </a:endParaRPr>
          </a:p>
        </p:txBody>
      </p:sp>
      <p:pic>
        <p:nvPicPr>
          <p:cNvPr id="4" name="Google Shape;172;p27" descr="Εικόνα που περιέχει κείμενο, άτομο, ηλεκτρονικές συσκευές, γκάτζετ&#10;&#10;Περιγραφή που δημιουργήθηκε αυτόματα">
            <a:extLst>
              <a:ext uri="{FF2B5EF4-FFF2-40B4-BE49-F238E27FC236}">
                <a16:creationId xmlns:a16="http://schemas.microsoft.com/office/drawing/2014/main" id="{D793F6A2-B424-5BEE-A316-9EE38895A579}"/>
              </a:ext>
            </a:extLst>
          </p:cNvPr>
          <p:cNvPicPr preferRelativeResize="0"/>
          <p:nvPr/>
        </p:nvPicPr>
        <p:blipFill rotWithShape="1">
          <a:blip r:embed="rId2"/>
          <a:srcRect r="1" b="1198"/>
          <a:stretch/>
        </p:blipFill>
        <p:spPr>
          <a:xfrm>
            <a:off x="6074512" y="1957286"/>
            <a:ext cx="2994074" cy="3283045"/>
          </a:xfrm>
          <a:custGeom>
            <a:avLst/>
            <a:gdLst/>
            <a:ahLst/>
            <a:cxnLst/>
            <a:rect l="l" t="t" r="r" b="b"/>
            <a:pathLst>
              <a:path w="4810442" h="4810442">
                <a:moveTo>
                  <a:pt x="2405221" y="0"/>
                </a:moveTo>
                <a:cubicBezTo>
                  <a:pt x="3733588" y="0"/>
                  <a:pt x="4810442" y="1076854"/>
                  <a:pt x="4810442" y="2405221"/>
                </a:cubicBezTo>
                <a:cubicBezTo>
                  <a:pt x="4810442" y="3733588"/>
                  <a:pt x="3733588" y="4810442"/>
                  <a:pt x="2405221" y="4810442"/>
                </a:cubicBezTo>
                <a:cubicBezTo>
                  <a:pt x="1076854" y="4810442"/>
                  <a:pt x="0" y="3733588"/>
                  <a:pt x="0" y="2405221"/>
                </a:cubicBezTo>
                <a:cubicBezTo>
                  <a:pt x="0" y="1076854"/>
                  <a:pt x="1076854" y="0"/>
                  <a:pt x="2405221" y="0"/>
                </a:cubicBezTo>
                <a:close/>
              </a:path>
            </a:pathLst>
          </a:custGeom>
          <a:noFill/>
        </p:spPr>
      </p:pic>
      <p:pic>
        <p:nvPicPr>
          <p:cNvPr id="6" name="Google Shape;405;p10" descr="A red circle with white and yellow circles and white text&#10;&#10;Description automatically generated">
            <a:extLst>
              <a:ext uri="{FF2B5EF4-FFF2-40B4-BE49-F238E27FC236}">
                <a16:creationId xmlns:a16="http://schemas.microsoft.com/office/drawing/2014/main" id="{0368AD9C-5AA7-4A93-D8D7-D3D0D0C4A4B5}"/>
              </a:ext>
            </a:extLst>
          </p:cNvPr>
          <p:cNvPicPr preferRelativeResize="0"/>
          <p:nvPr/>
        </p:nvPicPr>
        <p:blipFill rotWithShape="1">
          <a:blip r:embed="rId3"/>
          <a:stretch/>
        </p:blipFill>
        <p:spPr>
          <a:xfrm>
            <a:off x="7505946" y="5953873"/>
            <a:ext cx="1740498" cy="845526"/>
          </a:xfrm>
          <a:prstGeom prst="rect">
            <a:avLst/>
          </a:prstGeom>
          <a:noFill/>
        </p:spPr>
      </p:pic>
    </p:spTree>
    <p:extLst>
      <p:ext uri="{BB962C8B-B14F-4D97-AF65-F5344CB8AC3E}">
        <p14:creationId xmlns:p14="http://schemas.microsoft.com/office/powerpoint/2010/main" val="35077522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712EE-E2B8-A221-5CE1-B65FDA554762}"/>
              </a:ext>
            </a:extLst>
          </p:cNvPr>
          <p:cNvSpPr>
            <a:spLocks noGrp="1"/>
          </p:cNvSpPr>
          <p:nvPr>
            <p:ph type="title"/>
          </p:nvPr>
        </p:nvSpPr>
        <p:spPr>
          <a:xfrm>
            <a:off x="329938" y="1905382"/>
            <a:ext cx="3591613" cy="3047235"/>
          </a:xfrm>
        </p:spPr>
        <p:txBody>
          <a:bodyPr anchor="t">
            <a:normAutofit/>
          </a:bodyPr>
          <a:lstStyle/>
          <a:p>
            <a:pPr algn="ctr"/>
            <a:r>
              <a:rPr lang="el-GR" sz="2800" b="1" dirty="0">
                <a:latin typeface="+mj-lt"/>
                <a:ea typeface="Montserrat"/>
                <a:cs typeface="Montserrat"/>
                <a:sym typeface="Montserrat"/>
              </a:rPr>
              <a:t>Επιστήμη των πολιτών στις σχολικές αίθουσες: μετρώντας την ποιότητα αέρα που αναπνέουμε </a:t>
            </a:r>
            <a:endParaRPr lang="en-US" sz="2800" dirty="0">
              <a:latin typeface="+mj-lt"/>
            </a:endParaRPr>
          </a:p>
        </p:txBody>
      </p:sp>
      <p:sp>
        <p:nvSpPr>
          <p:cNvPr id="3" name="Content Placeholder 2">
            <a:extLst>
              <a:ext uri="{FF2B5EF4-FFF2-40B4-BE49-F238E27FC236}">
                <a16:creationId xmlns:a16="http://schemas.microsoft.com/office/drawing/2014/main" id="{17580224-BCAF-D2DA-8278-A85B4794703E}"/>
              </a:ext>
            </a:extLst>
          </p:cNvPr>
          <p:cNvSpPr>
            <a:spLocks noGrp="1"/>
          </p:cNvSpPr>
          <p:nvPr>
            <p:ph idx="1"/>
          </p:nvPr>
        </p:nvSpPr>
        <p:spPr>
          <a:xfrm>
            <a:off x="4345320" y="1035843"/>
            <a:ext cx="4706922" cy="4945857"/>
          </a:xfrm>
        </p:spPr>
        <p:txBody>
          <a:bodyPr>
            <a:normAutofit/>
          </a:bodyPr>
          <a:lstStyle/>
          <a:p>
            <a:pPr marL="0" indent="0">
              <a:buNone/>
            </a:pPr>
            <a:r>
              <a:rPr lang="el-GR" sz="1800" b="1" dirty="0">
                <a:latin typeface="+mn-lt"/>
              </a:rPr>
              <a:t>Επιτεύγματα: </a:t>
            </a:r>
          </a:p>
          <a:p>
            <a:r>
              <a:rPr lang="el-GR" sz="1800" dirty="0">
                <a:latin typeface="+mn-lt"/>
              </a:rPr>
              <a:t>Αύξηση της ευαισθητοποίησης των μαθητών σχετικά με την ΠΑ σε εσωτερικούς χώρους.</a:t>
            </a:r>
          </a:p>
          <a:p>
            <a:r>
              <a:rPr lang="el-GR" sz="1800" dirty="0">
                <a:latin typeface="+mn-lt"/>
              </a:rPr>
              <a:t> Η άμεση ενασχόληση των μαθητών με τους αισθητήρες ΠΑ πυροδότησε το ενδιαφέρον τους.</a:t>
            </a:r>
          </a:p>
          <a:p>
            <a:r>
              <a:rPr lang="el-GR" sz="1800" dirty="0">
                <a:latin typeface="+mn-lt"/>
              </a:rPr>
              <a:t>Συμμετοχή των μαθητών στην καταγραφή ανάλυση και επεξεργασία-επεξήγηση των δεδομένων ΠΑ.</a:t>
            </a:r>
          </a:p>
          <a:p>
            <a:r>
              <a:rPr lang="el-GR" sz="1800" dirty="0">
                <a:latin typeface="+mn-lt"/>
              </a:rPr>
              <a:t>Οι μαθητές ανέπτυξαν κριτική σκέψη και δεξιότητες επίλυσης προβλημάτων καθώς εντόπισαν πιθανές πηγές ρύπανσης, πρότειναν λύσεις και εξέτασαν τις ευρύτερες επιπτώσεις των ευρημάτων τους.</a:t>
            </a:r>
          </a:p>
          <a:p>
            <a:endParaRPr lang="en-US" sz="1800" dirty="0">
              <a:latin typeface="+mn-lt"/>
            </a:endParaRPr>
          </a:p>
        </p:txBody>
      </p:sp>
      <p:grpSp>
        <p:nvGrpSpPr>
          <p:cNvPr id="27" name="Group 26">
            <a:extLst>
              <a:ext uri="{FF2B5EF4-FFF2-40B4-BE49-F238E27FC236}">
                <a16:creationId xmlns:a16="http://schemas.microsoft.com/office/drawing/2014/main" id="{D8C13078-6EA8-39DE-7A9D-C7FC6EA43A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05768" y="0"/>
            <a:ext cx="100232" cy="6858000"/>
            <a:chOff x="12068638" y="0"/>
            <a:chExt cx="123362" cy="6858000"/>
          </a:xfrm>
        </p:grpSpPr>
        <p:sp>
          <p:nvSpPr>
            <p:cNvPr id="28" name="Rectangle 27">
              <a:extLst>
                <a:ext uri="{FF2B5EF4-FFF2-40B4-BE49-F238E27FC236}">
                  <a16:creationId xmlns:a16="http://schemas.microsoft.com/office/drawing/2014/main" id="{C6A7D858-0391-A392-F7AF-D231D2CC23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9CC3D8A-59FD-79F4-16CD-B325F29291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4" name="Google Shape;405;p10" descr="A red circle with white and yellow circles and white text&#10;&#10;Description automatically generated">
            <a:extLst>
              <a:ext uri="{FF2B5EF4-FFF2-40B4-BE49-F238E27FC236}">
                <a16:creationId xmlns:a16="http://schemas.microsoft.com/office/drawing/2014/main" id="{5C856F4B-A2C8-E377-C000-F6E79DF7FCC7}"/>
              </a:ext>
            </a:extLst>
          </p:cNvPr>
          <p:cNvPicPr preferRelativeResize="0"/>
          <p:nvPr/>
        </p:nvPicPr>
        <p:blipFill rotWithShape="1">
          <a:blip r:embed="rId2"/>
          <a:stretch/>
        </p:blipFill>
        <p:spPr>
          <a:xfrm>
            <a:off x="7505946" y="5953873"/>
            <a:ext cx="1740498" cy="845526"/>
          </a:xfrm>
          <a:prstGeom prst="rect">
            <a:avLst/>
          </a:prstGeom>
          <a:noFill/>
        </p:spPr>
      </p:pic>
    </p:spTree>
    <p:extLst>
      <p:ext uri="{BB962C8B-B14F-4D97-AF65-F5344CB8AC3E}">
        <p14:creationId xmlns:p14="http://schemas.microsoft.com/office/powerpoint/2010/main" val="36881790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308EE-3BD9-E9C6-991A-A8DEC11DAD53}"/>
              </a:ext>
            </a:extLst>
          </p:cNvPr>
          <p:cNvSpPr>
            <a:spLocks noGrp="1"/>
          </p:cNvSpPr>
          <p:nvPr>
            <p:ph type="title"/>
          </p:nvPr>
        </p:nvSpPr>
        <p:spPr>
          <a:xfrm>
            <a:off x="618995" y="1138265"/>
            <a:ext cx="9034052" cy="860217"/>
          </a:xfrm>
        </p:spPr>
        <p:txBody>
          <a:bodyPr anchor="t">
            <a:normAutofit/>
          </a:bodyPr>
          <a:lstStyle/>
          <a:p>
            <a:pPr algn="ctr"/>
            <a:r>
              <a:rPr lang="el-GR" sz="2500" b="1" dirty="0">
                <a:latin typeface="+mj-lt"/>
              </a:rPr>
              <a:t> </a:t>
            </a:r>
            <a:r>
              <a:rPr lang="el-GR" sz="2500" b="1" dirty="0" err="1">
                <a:latin typeface="+mj-lt"/>
              </a:rPr>
              <a:t>faCT</a:t>
            </a:r>
            <a:r>
              <a:rPr lang="el-GR" sz="2500" b="1" dirty="0">
                <a:latin typeface="+mj-lt"/>
              </a:rPr>
              <a:t> ή </a:t>
            </a:r>
            <a:r>
              <a:rPr lang="el-GR" sz="2500" b="1" dirty="0" err="1">
                <a:latin typeface="+mj-lt"/>
              </a:rPr>
              <a:t>faKE</a:t>
            </a:r>
            <a:r>
              <a:rPr lang="el-GR" sz="2500" b="1" dirty="0">
                <a:latin typeface="+mj-lt"/>
              </a:rPr>
              <a:t>: Παραπληροφόρηση στα ψηφιακά κοινωνικά δίκτυα</a:t>
            </a:r>
            <a:endParaRPr lang="en-US" sz="2500" b="1" dirty="0">
              <a:latin typeface="+mj-lt"/>
            </a:endParaRPr>
          </a:p>
        </p:txBody>
      </p:sp>
      <p:cxnSp>
        <p:nvCxnSpPr>
          <p:cNvPr id="14" name="Straight Connector 13">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9937" y="871146"/>
            <a:ext cx="598763"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2689BB7-9152-249E-C002-348A732A8B83}"/>
              </a:ext>
            </a:extLst>
          </p:cNvPr>
          <p:cNvSpPr>
            <a:spLocks noGrp="1"/>
          </p:cNvSpPr>
          <p:nvPr>
            <p:ph idx="1"/>
          </p:nvPr>
        </p:nvSpPr>
        <p:spPr>
          <a:xfrm>
            <a:off x="618995" y="1998483"/>
            <a:ext cx="4820271" cy="3988372"/>
          </a:xfrm>
        </p:spPr>
        <p:txBody>
          <a:bodyPr>
            <a:normAutofit/>
          </a:bodyPr>
          <a:lstStyle/>
          <a:p>
            <a:r>
              <a:rPr lang="el-GR" sz="1800" b="1" dirty="0">
                <a:latin typeface="+mn-lt"/>
              </a:rPr>
              <a:t>Στόχος: </a:t>
            </a:r>
            <a:r>
              <a:rPr lang="en-US" sz="1800" dirty="0">
                <a:latin typeface="+mn-lt"/>
              </a:rPr>
              <a:t>H </a:t>
            </a:r>
            <a:r>
              <a:rPr lang="el-GR" sz="1800" dirty="0">
                <a:latin typeface="+mn-lt"/>
              </a:rPr>
              <a:t>δημιουργία κατευθυντήριων γραμμών για την ενημέρωση σχετικά με την παραπληροφόρηση στα ψηφιακά κοινωνικά δίκτυα και τον περιορισμό της έκθεσης σε αυτήν.</a:t>
            </a:r>
          </a:p>
          <a:p>
            <a:r>
              <a:rPr lang="el-GR" sz="1800" b="1" dirty="0">
                <a:latin typeface="+mn-lt"/>
              </a:rPr>
              <a:t>Μεθοδολογία: </a:t>
            </a:r>
            <a:r>
              <a:rPr lang="el-GR" sz="1800" dirty="0">
                <a:latin typeface="+mn-lt"/>
              </a:rPr>
              <a:t>- Δημιουργία κατευθυντήριων γραμμών - Παροχή ανατροφοδότησης σχετικά με τις κατευθυντήριες γραμμές.</a:t>
            </a:r>
          </a:p>
          <a:p>
            <a:r>
              <a:rPr lang="el-GR" sz="1800" b="1" dirty="0">
                <a:latin typeface="+mn-lt"/>
              </a:rPr>
              <a:t>Βασικοί ενδιαφερόμενοι</a:t>
            </a:r>
            <a:r>
              <a:rPr lang="el-GR" sz="1800" dirty="0">
                <a:latin typeface="+mn-lt"/>
              </a:rPr>
              <a:t>: Εκπαιδευτικοί από την πρωτοβάθμια και δευτεροβάθμια εκπαίδευση- φοιτητές πανεπιστημίου- ερευνητές από διάφορους τομείς (π.χ. κοινωνικοί επιστήμονες, επιστήμονες πληροφορικής κ.λπ.)</a:t>
            </a:r>
            <a:endParaRPr lang="en-US" sz="1800" dirty="0">
              <a:latin typeface="+mn-lt"/>
            </a:endParaRPr>
          </a:p>
        </p:txBody>
      </p:sp>
      <p:pic>
        <p:nvPicPr>
          <p:cNvPr id="4" name="Google Shape;265;p30" descr="Εικόνα που περιέχει εσωτερικός χώρος, ρουχισμός, έπιπλα, τοίχος&#10;&#10;Περιγραφή που δημιουργήθηκε αυτόματα">
            <a:extLst>
              <a:ext uri="{FF2B5EF4-FFF2-40B4-BE49-F238E27FC236}">
                <a16:creationId xmlns:a16="http://schemas.microsoft.com/office/drawing/2014/main" id="{10F70A18-15A8-1501-D342-D9D101348406}"/>
              </a:ext>
            </a:extLst>
          </p:cNvPr>
          <p:cNvPicPr preferRelativeResize="0"/>
          <p:nvPr/>
        </p:nvPicPr>
        <p:blipFill rotWithShape="1">
          <a:blip r:embed="rId2"/>
          <a:srcRect l="30435" r="11445"/>
          <a:stretch/>
        </p:blipFill>
        <p:spPr>
          <a:xfrm>
            <a:off x="5806912" y="2369538"/>
            <a:ext cx="3692619" cy="3054285"/>
          </a:xfrm>
          <a:prstGeom prst="rect">
            <a:avLst/>
          </a:prstGeom>
          <a:noFill/>
        </p:spPr>
      </p:pic>
      <p:pic>
        <p:nvPicPr>
          <p:cNvPr id="6" name="Google Shape;405;p10" descr="A red circle with white and yellow circles and white text&#10;&#10;Description automatically generated">
            <a:extLst>
              <a:ext uri="{FF2B5EF4-FFF2-40B4-BE49-F238E27FC236}">
                <a16:creationId xmlns:a16="http://schemas.microsoft.com/office/drawing/2014/main" id="{ACF6AF9E-1869-19EA-E9BC-19EF3108DC43}"/>
              </a:ext>
            </a:extLst>
          </p:cNvPr>
          <p:cNvPicPr preferRelativeResize="0"/>
          <p:nvPr/>
        </p:nvPicPr>
        <p:blipFill rotWithShape="1">
          <a:blip r:embed="rId3"/>
          <a:stretch/>
        </p:blipFill>
        <p:spPr>
          <a:xfrm>
            <a:off x="7505946" y="5953873"/>
            <a:ext cx="1740498" cy="845526"/>
          </a:xfrm>
          <a:prstGeom prst="rect">
            <a:avLst/>
          </a:prstGeom>
          <a:noFill/>
        </p:spPr>
      </p:pic>
    </p:spTree>
    <p:extLst>
      <p:ext uri="{BB962C8B-B14F-4D97-AF65-F5344CB8AC3E}">
        <p14:creationId xmlns:p14="http://schemas.microsoft.com/office/powerpoint/2010/main" val="6192872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763CE-952B-DAD0-6EB3-57CEED34751E}"/>
              </a:ext>
            </a:extLst>
          </p:cNvPr>
          <p:cNvSpPr>
            <a:spLocks noGrp="1"/>
          </p:cNvSpPr>
          <p:nvPr>
            <p:ph type="title"/>
          </p:nvPr>
        </p:nvSpPr>
        <p:spPr>
          <a:xfrm>
            <a:off x="473648" y="2329588"/>
            <a:ext cx="3363061" cy="2035022"/>
          </a:xfrm>
        </p:spPr>
        <p:txBody>
          <a:bodyPr anchor="t">
            <a:normAutofit/>
          </a:bodyPr>
          <a:lstStyle/>
          <a:p>
            <a:pPr algn="ctr"/>
            <a:r>
              <a:rPr lang="el-GR" sz="2800" b="1" dirty="0" err="1">
                <a:latin typeface="+mj-lt"/>
              </a:rPr>
              <a:t>faCT</a:t>
            </a:r>
            <a:r>
              <a:rPr lang="el-GR" sz="2800" b="1" dirty="0">
                <a:latin typeface="+mj-lt"/>
              </a:rPr>
              <a:t> ή </a:t>
            </a:r>
            <a:r>
              <a:rPr lang="el-GR" sz="2800" b="1" dirty="0" err="1">
                <a:latin typeface="+mj-lt"/>
              </a:rPr>
              <a:t>faKE</a:t>
            </a:r>
            <a:r>
              <a:rPr lang="el-GR" sz="2800" b="1" dirty="0">
                <a:latin typeface="+mj-lt"/>
              </a:rPr>
              <a:t>: Παραπληροφόρηση στα ψηφιακά κοινωνικά δίκτυα</a:t>
            </a:r>
            <a:endParaRPr lang="en-US" sz="2800" b="1" dirty="0">
              <a:latin typeface="+mj-lt"/>
            </a:endParaRPr>
          </a:p>
        </p:txBody>
      </p:sp>
      <p:sp>
        <p:nvSpPr>
          <p:cNvPr id="3" name="Content Placeholder 2">
            <a:extLst>
              <a:ext uri="{FF2B5EF4-FFF2-40B4-BE49-F238E27FC236}">
                <a16:creationId xmlns:a16="http://schemas.microsoft.com/office/drawing/2014/main" id="{1E0D2F35-DC9F-31F1-412C-C72B148CB46D}"/>
              </a:ext>
            </a:extLst>
          </p:cNvPr>
          <p:cNvSpPr>
            <a:spLocks noGrp="1"/>
          </p:cNvSpPr>
          <p:nvPr>
            <p:ph idx="1"/>
          </p:nvPr>
        </p:nvSpPr>
        <p:spPr>
          <a:xfrm>
            <a:off x="4345320" y="1035843"/>
            <a:ext cx="4706922" cy="4945857"/>
          </a:xfrm>
        </p:spPr>
        <p:txBody>
          <a:bodyPr>
            <a:normAutofit/>
          </a:bodyPr>
          <a:lstStyle/>
          <a:p>
            <a:pPr marL="0" indent="0">
              <a:buNone/>
            </a:pPr>
            <a:r>
              <a:rPr lang="el-GR" sz="1800" b="1" dirty="0">
                <a:latin typeface="+mn-lt"/>
              </a:rPr>
              <a:t>Επιτεύγματα: </a:t>
            </a:r>
          </a:p>
          <a:p>
            <a:r>
              <a:rPr lang="el-GR" sz="1800" dirty="0">
                <a:latin typeface="+mn-lt"/>
              </a:rPr>
              <a:t>Αναγνώριση της παραπληροφόρησης στα ψηφιακά δίκτυα</a:t>
            </a:r>
          </a:p>
          <a:p>
            <a:r>
              <a:rPr lang="el-GR" sz="1800" dirty="0">
                <a:latin typeface="+mn-lt"/>
              </a:rPr>
              <a:t>Έμμεση ενίσχυση των δεξιοτήτων κριτικής σκέψης των μαθητών</a:t>
            </a:r>
          </a:p>
          <a:p>
            <a:r>
              <a:rPr lang="el-GR" sz="1800" dirty="0" err="1">
                <a:latin typeface="+mn-lt"/>
              </a:rPr>
              <a:t>Συνδιαμόρφωση</a:t>
            </a:r>
            <a:r>
              <a:rPr lang="el-GR" sz="1800" dirty="0">
                <a:latin typeface="+mn-lt"/>
              </a:rPr>
              <a:t> κατευθυντήριων γραμμών για τον μετριασμό της έκθεσης στην παραπληροφόρηση</a:t>
            </a:r>
          </a:p>
          <a:p>
            <a:r>
              <a:rPr lang="el-GR" sz="1800" dirty="0">
                <a:latin typeface="+mn-lt"/>
              </a:rPr>
              <a:t>Προώθηση δεξιοτήτων κριτικής σκέψης</a:t>
            </a:r>
          </a:p>
          <a:p>
            <a:r>
              <a:rPr lang="el-GR" sz="1800" dirty="0">
                <a:latin typeface="+mn-lt"/>
              </a:rPr>
              <a:t>Ενίσχυση των δεξιοτήτων </a:t>
            </a:r>
            <a:r>
              <a:rPr lang="el-GR" sz="1800" dirty="0" err="1">
                <a:latin typeface="+mn-lt"/>
              </a:rPr>
              <a:t>εγγραμματισμού</a:t>
            </a:r>
            <a:r>
              <a:rPr lang="el-GR" sz="1800" dirty="0">
                <a:latin typeface="+mn-lt"/>
              </a:rPr>
              <a:t> στα μέσα ενημέρωσης</a:t>
            </a:r>
          </a:p>
          <a:p>
            <a:r>
              <a:rPr lang="el-GR" sz="1800" dirty="0">
                <a:latin typeface="+mn-lt"/>
              </a:rPr>
              <a:t>Εφοδιασμός των εκπαιδευτικών για την ανάπτυξη ανθεκτικότητας έναντι της παραπληροφόρησης</a:t>
            </a:r>
          </a:p>
          <a:p>
            <a:endParaRPr lang="en-US" sz="1800" dirty="0">
              <a:latin typeface="+mn-lt"/>
            </a:endParaRPr>
          </a:p>
        </p:txBody>
      </p:sp>
      <p:grpSp>
        <p:nvGrpSpPr>
          <p:cNvPr id="8" name="Group 7">
            <a:extLst>
              <a:ext uri="{FF2B5EF4-FFF2-40B4-BE49-F238E27FC236}">
                <a16:creationId xmlns:a16="http://schemas.microsoft.com/office/drawing/2014/main" id="{D8C13078-6EA8-39DE-7A9D-C7FC6EA43A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05768" y="0"/>
            <a:ext cx="100232" cy="6858000"/>
            <a:chOff x="12068638" y="0"/>
            <a:chExt cx="123362" cy="6858000"/>
          </a:xfrm>
        </p:grpSpPr>
        <p:sp>
          <p:nvSpPr>
            <p:cNvPr id="9" name="Rectangle 8">
              <a:extLst>
                <a:ext uri="{FF2B5EF4-FFF2-40B4-BE49-F238E27FC236}">
                  <a16:creationId xmlns:a16="http://schemas.microsoft.com/office/drawing/2014/main" id="{C6A7D858-0391-A392-F7AF-D231D2CC23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9CC3D8A-59FD-79F4-16CD-B325F29291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Google Shape;405;p10" descr="A red circle with white and yellow circles and white text&#10;&#10;Description automatically generated">
            <a:extLst>
              <a:ext uri="{FF2B5EF4-FFF2-40B4-BE49-F238E27FC236}">
                <a16:creationId xmlns:a16="http://schemas.microsoft.com/office/drawing/2014/main" id="{8CD389FA-DFA6-43B6-6769-9C72A72DE5AE}"/>
              </a:ext>
            </a:extLst>
          </p:cNvPr>
          <p:cNvPicPr preferRelativeResize="0"/>
          <p:nvPr/>
        </p:nvPicPr>
        <p:blipFill rotWithShape="1">
          <a:blip r:embed="rId2"/>
          <a:stretch/>
        </p:blipFill>
        <p:spPr>
          <a:xfrm>
            <a:off x="7505946" y="5953873"/>
            <a:ext cx="1740498" cy="845526"/>
          </a:xfrm>
          <a:prstGeom prst="rect">
            <a:avLst/>
          </a:prstGeom>
          <a:noFill/>
        </p:spPr>
      </p:pic>
    </p:spTree>
    <p:extLst>
      <p:ext uri="{BB962C8B-B14F-4D97-AF65-F5344CB8AC3E}">
        <p14:creationId xmlns:p14="http://schemas.microsoft.com/office/powerpoint/2010/main" val="40801212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2F6AB-8D76-A466-A53C-FC9AC655090E}"/>
              </a:ext>
            </a:extLst>
          </p:cNvPr>
          <p:cNvSpPr>
            <a:spLocks noGrp="1"/>
          </p:cNvSpPr>
          <p:nvPr>
            <p:ph type="title"/>
          </p:nvPr>
        </p:nvSpPr>
        <p:spPr>
          <a:xfrm>
            <a:off x="188537" y="1138036"/>
            <a:ext cx="4656840" cy="1077247"/>
          </a:xfrm>
        </p:spPr>
        <p:txBody>
          <a:bodyPr anchor="t">
            <a:noAutofit/>
          </a:bodyPr>
          <a:lstStyle/>
          <a:p>
            <a:pPr algn="ctr"/>
            <a:r>
              <a:rPr lang="el-GR" sz="2500" b="1" dirty="0">
                <a:latin typeface="+mj-lt"/>
              </a:rPr>
              <a:t>Συστηματική παρακολούθηση του θαλάσσιου περιβάλλοντος με τη συμμετοχή δυτών</a:t>
            </a:r>
            <a:endParaRPr lang="en-US" sz="2500" b="1" dirty="0">
              <a:latin typeface="+mj-lt"/>
            </a:endParaRPr>
          </a:p>
        </p:txBody>
      </p:sp>
      <p:cxnSp>
        <p:nvCxnSpPr>
          <p:cNvPr id="18" name="Straight Connector 17">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2926" y="871146"/>
            <a:ext cx="598763"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143EB41-F617-F91A-EEF2-8A264BA3776B}"/>
              </a:ext>
            </a:extLst>
          </p:cNvPr>
          <p:cNvSpPr>
            <a:spLocks noGrp="1"/>
          </p:cNvSpPr>
          <p:nvPr>
            <p:ph idx="1"/>
          </p:nvPr>
        </p:nvSpPr>
        <p:spPr>
          <a:xfrm>
            <a:off x="188537" y="2337847"/>
            <a:ext cx="4800722" cy="3649007"/>
          </a:xfrm>
        </p:spPr>
        <p:txBody>
          <a:bodyPr>
            <a:normAutofit lnSpcReduction="10000"/>
          </a:bodyPr>
          <a:lstStyle/>
          <a:p>
            <a:r>
              <a:rPr lang="el-GR" sz="1800" b="1" dirty="0">
                <a:latin typeface="+mn-lt"/>
              </a:rPr>
              <a:t>Στόχος: </a:t>
            </a:r>
            <a:r>
              <a:rPr lang="el-GR" sz="1800" dirty="0">
                <a:latin typeface="+mn-lt"/>
              </a:rPr>
              <a:t>Η ευαισθητοποίηση, προστασία και αποκατάσταση των θαλάσσιων οικοσυστημάτων και η δημιουργία ενός δικτύου συνεργασίας για την αποτελεσματική διαχείριση των θαλάσσιων πόρων.</a:t>
            </a:r>
          </a:p>
          <a:p>
            <a:r>
              <a:rPr lang="el-GR" sz="1800" b="1" dirty="0">
                <a:latin typeface="+mn-lt"/>
              </a:rPr>
              <a:t>Μεθοδολογία: </a:t>
            </a:r>
            <a:r>
              <a:rPr lang="el-GR" sz="1800" dirty="0">
                <a:latin typeface="+mn-lt"/>
              </a:rPr>
              <a:t>Αξιοποίηση εργαλείων όπως εκπαιδευτικό υλικό, τεχνικές παρακολούθησης, πρωτόκολλα και βάσεις δεδομένων για τη χαρτογράφηση του καταδυτικού τουρισμού, την ανάπτυξη ενός συστήματος πιστοποίησης για καταδυτικά κέντρα και τη δημιουργία εξοπλισμού θαλάσσιας παρακολούθησης.</a:t>
            </a:r>
          </a:p>
          <a:p>
            <a:r>
              <a:rPr lang="el-GR" sz="1800" b="1" dirty="0">
                <a:latin typeface="+mn-lt"/>
              </a:rPr>
              <a:t>Βασικοί ενδιαφερόμενοι: </a:t>
            </a:r>
            <a:r>
              <a:rPr lang="el-GR" sz="1800" dirty="0">
                <a:latin typeface="+mn-lt"/>
              </a:rPr>
              <a:t>Καταδυτικά κέντρα, ερευνητικές ομάδες και τοπικές κοινότητες.</a:t>
            </a:r>
            <a:endParaRPr lang="en-US" sz="1800" dirty="0">
              <a:latin typeface="+mn-lt"/>
            </a:endParaRPr>
          </a:p>
        </p:txBody>
      </p:sp>
      <p:pic>
        <p:nvPicPr>
          <p:cNvPr id="5" name="Google Shape;318;p32">
            <a:extLst>
              <a:ext uri="{FF2B5EF4-FFF2-40B4-BE49-F238E27FC236}">
                <a16:creationId xmlns:a16="http://schemas.microsoft.com/office/drawing/2014/main" id="{1BAD5E07-AEE1-18DA-66FD-E7CDB6B4A305}"/>
              </a:ext>
            </a:extLst>
          </p:cNvPr>
          <p:cNvPicPr preferRelativeResize="0"/>
          <p:nvPr/>
        </p:nvPicPr>
        <p:blipFill rotWithShape="1">
          <a:blip r:embed="rId2"/>
          <a:srcRect l="49901" r="13282" b="1"/>
          <a:stretch/>
        </p:blipFill>
        <p:spPr>
          <a:xfrm>
            <a:off x="4989259" y="871146"/>
            <a:ext cx="2085144" cy="3129095"/>
          </a:xfrm>
          <a:prstGeom prst="rect">
            <a:avLst/>
          </a:prstGeom>
          <a:solidFill>
            <a:srgbClr val="F2F2F2"/>
          </a:solidFill>
        </p:spPr>
      </p:pic>
      <p:pic>
        <p:nvPicPr>
          <p:cNvPr id="7" name="Google Shape;320;p32">
            <a:extLst>
              <a:ext uri="{FF2B5EF4-FFF2-40B4-BE49-F238E27FC236}">
                <a16:creationId xmlns:a16="http://schemas.microsoft.com/office/drawing/2014/main" id="{DFECF810-C9CA-B740-1D9A-3B210BC4493C}"/>
              </a:ext>
            </a:extLst>
          </p:cNvPr>
          <p:cNvPicPr preferRelativeResize="0"/>
          <p:nvPr/>
        </p:nvPicPr>
        <p:blipFill rotWithShape="1">
          <a:blip r:embed="rId3"/>
          <a:srcRect l="27152" r="10235" b="-5"/>
          <a:stretch/>
        </p:blipFill>
        <p:spPr>
          <a:xfrm>
            <a:off x="7119698" y="872573"/>
            <a:ext cx="2101059" cy="1879237"/>
          </a:xfrm>
          <a:prstGeom prst="rect">
            <a:avLst/>
          </a:prstGeom>
          <a:solidFill>
            <a:srgbClr val="F2F2F2"/>
          </a:solidFill>
        </p:spPr>
      </p:pic>
      <p:pic>
        <p:nvPicPr>
          <p:cNvPr id="8" name="Google Shape;321;p32">
            <a:extLst>
              <a:ext uri="{FF2B5EF4-FFF2-40B4-BE49-F238E27FC236}">
                <a16:creationId xmlns:a16="http://schemas.microsoft.com/office/drawing/2014/main" id="{D1F7E94F-FF84-5B6A-D5C2-AA1D50C4FDEC}"/>
              </a:ext>
            </a:extLst>
          </p:cNvPr>
          <p:cNvPicPr preferRelativeResize="0"/>
          <p:nvPr/>
        </p:nvPicPr>
        <p:blipFill rotWithShape="1">
          <a:blip r:embed="rId4"/>
          <a:srcRect l="20832" r="18932" b="1"/>
          <a:stretch/>
        </p:blipFill>
        <p:spPr>
          <a:xfrm>
            <a:off x="4989258" y="4057025"/>
            <a:ext cx="2085144" cy="1929829"/>
          </a:xfrm>
          <a:prstGeom prst="rect">
            <a:avLst/>
          </a:prstGeom>
          <a:solidFill>
            <a:srgbClr val="F2F2F2"/>
          </a:solidFill>
        </p:spPr>
      </p:pic>
      <p:pic>
        <p:nvPicPr>
          <p:cNvPr id="6" name="Google Shape;319;p32">
            <a:extLst>
              <a:ext uri="{FF2B5EF4-FFF2-40B4-BE49-F238E27FC236}">
                <a16:creationId xmlns:a16="http://schemas.microsoft.com/office/drawing/2014/main" id="{1A1FA964-3EB3-3293-6A58-46041C17F03C}"/>
              </a:ext>
            </a:extLst>
          </p:cNvPr>
          <p:cNvPicPr preferRelativeResize="0"/>
          <p:nvPr/>
        </p:nvPicPr>
        <p:blipFill rotWithShape="1">
          <a:blip r:embed="rId5"/>
          <a:srcRect l="16465" r="34307" b="-1"/>
          <a:stretch/>
        </p:blipFill>
        <p:spPr>
          <a:xfrm>
            <a:off x="7119695" y="2807167"/>
            <a:ext cx="2101059" cy="3179687"/>
          </a:xfrm>
          <a:prstGeom prst="rect">
            <a:avLst/>
          </a:prstGeom>
          <a:solidFill>
            <a:srgbClr val="F2F2F2"/>
          </a:solidFill>
        </p:spPr>
      </p:pic>
      <p:pic>
        <p:nvPicPr>
          <p:cNvPr id="11" name="Google Shape;405;p10" descr="A red circle with white and yellow circles and white text&#10;&#10;Description automatically generated">
            <a:extLst>
              <a:ext uri="{FF2B5EF4-FFF2-40B4-BE49-F238E27FC236}">
                <a16:creationId xmlns:a16="http://schemas.microsoft.com/office/drawing/2014/main" id="{1A6BF7E6-2AC4-DE85-C5C5-40E21F63CA5D}"/>
              </a:ext>
            </a:extLst>
          </p:cNvPr>
          <p:cNvPicPr preferRelativeResize="0"/>
          <p:nvPr/>
        </p:nvPicPr>
        <p:blipFill rotWithShape="1">
          <a:blip r:embed="rId6"/>
          <a:stretch/>
        </p:blipFill>
        <p:spPr>
          <a:xfrm>
            <a:off x="7505946" y="5953873"/>
            <a:ext cx="1740498" cy="845526"/>
          </a:xfrm>
          <a:prstGeom prst="rect">
            <a:avLst/>
          </a:prstGeom>
          <a:noFill/>
        </p:spPr>
      </p:pic>
    </p:spTree>
    <p:extLst>
      <p:ext uri="{BB962C8B-B14F-4D97-AF65-F5344CB8AC3E}">
        <p14:creationId xmlns:p14="http://schemas.microsoft.com/office/powerpoint/2010/main" val="3666897425"/>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70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ADD815F3-19F8-4431-87E5-53D34BBE481E}">
  <we:reference id="98d6c1cd-d2ea-4e59-b3d5-7612ea4978eb" version="3.1.0.0" store="EXCatalog" storeType="EXCatalog"/>
  <we:alternateReferences>
    <we:reference id="WA104380907" version="3.1.0.0" store="el-GR"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Έγγραφο" ma:contentTypeID="0x010100B231B264813B74458D634C8BE21E76F6" ma:contentTypeVersion="18" ma:contentTypeDescription="Δημιουργία νέου εγγράφου" ma:contentTypeScope="" ma:versionID="0aa2f9f7ad9d2805f2c53e7c468946cd">
  <xsd:schema xmlns:xsd="http://www.w3.org/2001/XMLSchema" xmlns:xs="http://www.w3.org/2001/XMLSchema" xmlns:p="http://schemas.microsoft.com/office/2006/metadata/properties" xmlns:ns3="9331e3b9-503a-4bf2-b443-96e494ee1c0d" xmlns:ns4="e0872dc2-6fc6-4633-a842-dce6df8c08e8" targetNamespace="http://schemas.microsoft.com/office/2006/metadata/properties" ma:root="true" ma:fieldsID="2e4f62308f93734a43d35df8147c0761" ns3:_="" ns4:_="">
    <xsd:import namespace="9331e3b9-503a-4bf2-b443-96e494ee1c0d"/>
    <xsd:import namespace="e0872dc2-6fc6-4633-a842-dce6df8c08e8"/>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OCR" minOccurs="0"/>
                <xsd:element ref="ns4:SharedWithUsers" minOccurs="0"/>
                <xsd:element ref="ns4:SharedWithDetails" minOccurs="0"/>
                <xsd:element ref="ns4:SharingHintHash" minOccurs="0"/>
                <xsd:element ref="ns3:MediaServiceAutoKeyPoints" minOccurs="0"/>
                <xsd:element ref="ns3:MediaServiceKeyPoints" minOccurs="0"/>
                <xsd:element ref="ns3:MediaServiceGenerationTime" minOccurs="0"/>
                <xsd:element ref="ns3:MediaServiceEventHashCode"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331e3b9-503a-4bf2-b443-96e494ee1c0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0872dc2-6fc6-4633-a842-dce6df8c08e8" elementFormDefault="qualified">
    <xsd:import namespace="http://schemas.microsoft.com/office/2006/documentManagement/types"/>
    <xsd:import namespace="http://schemas.microsoft.com/office/infopath/2007/PartnerControls"/>
    <xsd:element name="SharedWithUsers" ma:index="13" nillable="true" ma:displayName="Κοινή χρήση με"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Κοινή χρήση με λεπτομέρειες" ma:internalName="SharedWithDetails" ma:readOnly="true">
      <xsd:simpleType>
        <xsd:restriction base="dms:Note">
          <xsd:maxLength value="255"/>
        </xsd:restriction>
      </xsd:simpleType>
    </xsd:element>
    <xsd:element name="SharingHintHash" ma:index="15" nillable="true" ma:displayName="Κοινή χρήση κατακερματισμού υπόδειξης"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Τύπος περιεχομένου"/>
        <xsd:element ref="dc:title" minOccurs="0" maxOccurs="1" ma:index="4" ma:displayName="Τίτλος"/>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9331e3b9-503a-4bf2-b443-96e494ee1c0d"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0AB8F21-52ED-4C95-BD03-E3A52AE68261}">
  <ds:schemaRefs>
    <ds:schemaRef ds:uri="9331e3b9-503a-4bf2-b443-96e494ee1c0d"/>
    <ds:schemaRef ds:uri="e0872dc2-6fc6-4633-a842-dce6df8c08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937D511F-0DE0-4407-AD66-EE99E7673341}">
  <ds:schemaRefs>
    <ds:schemaRef ds:uri="9331e3b9-503a-4bf2-b443-96e494ee1c0d"/>
    <ds:schemaRef ds:uri="http://purl.org/dc/dcmitype/"/>
    <ds:schemaRef ds:uri="http://purl.org/dc/terms/"/>
    <ds:schemaRef ds:uri="http://schemas.microsoft.com/office/2006/metadata/properties"/>
    <ds:schemaRef ds:uri="http://purl.org/dc/elements/1.1/"/>
    <ds:schemaRef ds:uri="http://schemas.microsoft.com/office/2006/documentManagement/types"/>
    <ds:schemaRef ds:uri="http://schemas.microsoft.com/office/infopath/2007/PartnerControls"/>
    <ds:schemaRef ds:uri="http://schemas.openxmlformats.org/package/2006/metadata/core-properties"/>
    <ds:schemaRef ds:uri="e0872dc2-6fc6-4633-a842-dce6df8c08e8"/>
    <ds:schemaRef ds:uri="http://www.w3.org/XML/1998/namespace"/>
  </ds:schemaRefs>
</ds:datastoreItem>
</file>

<file path=customXml/itemProps3.xml><?xml version="1.0" encoding="utf-8"?>
<ds:datastoreItem xmlns:ds="http://schemas.openxmlformats.org/officeDocument/2006/customXml" ds:itemID="{A681DE20-B9A4-498D-A2FF-5B43A54F542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2013 - 2022 Theme</Template>
  <TotalTime>2138</TotalTime>
  <Words>1213</Words>
  <Application>Microsoft Office PowerPoint</Application>
  <PresentationFormat>Χαρτί Α4 (210x297 χιλ.)</PresentationFormat>
  <Paragraphs>82</Paragraphs>
  <Slides>16</Slides>
  <Notes>1</Notes>
  <HiddenSlides>0</HiddenSlides>
  <MMClips>0</MMClips>
  <ScaleCrop>false</ScaleCrop>
  <HeadingPairs>
    <vt:vector size="6" baseType="variant">
      <vt:variant>
        <vt:lpstr>Γραμματοσειρές που χρησιμοποιούνται</vt:lpstr>
      </vt:variant>
      <vt:variant>
        <vt:i4>5</vt:i4>
      </vt:variant>
      <vt:variant>
        <vt:lpstr>Θέμα</vt:lpstr>
      </vt:variant>
      <vt:variant>
        <vt:i4>1</vt:i4>
      </vt:variant>
      <vt:variant>
        <vt:lpstr>Τίτλοι διαφανειών</vt:lpstr>
      </vt:variant>
      <vt:variant>
        <vt:i4>16</vt:i4>
      </vt:variant>
    </vt:vector>
  </HeadingPairs>
  <TitlesOfParts>
    <vt:vector size="22" baseType="lpstr">
      <vt:lpstr>Aptos Display</vt:lpstr>
      <vt:lpstr>Arial</vt:lpstr>
      <vt:lpstr>Calibri</vt:lpstr>
      <vt:lpstr>Calibri Light</vt:lpstr>
      <vt:lpstr>Montserrat</vt:lpstr>
      <vt:lpstr>Office Theme</vt:lpstr>
      <vt:lpstr>Επιστήμη των πολιτών και ο ρόλος των πολιτών στην προστασία του περιβάλλοντος</vt:lpstr>
      <vt:lpstr>Επιστήμη των πολιτών (ΕτΠ)</vt:lpstr>
      <vt:lpstr>Κόμβος Επιστήμης των Πολιτών του ΑΠΘ</vt:lpstr>
      <vt:lpstr>Δραστηριότητες του Κόμβου Επιστήμης των Πολιτών του ΑΠΘ</vt:lpstr>
      <vt:lpstr>Επιστήμη των πολιτών στις σχολικές αίθουσες: μετρώντας την ποιότητα αέρα που αναπνέουμε </vt:lpstr>
      <vt:lpstr>Επιστήμη των πολιτών στις σχολικές αίθουσες: μετρώντας την ποιότητα αέρα που αναπνέουμε </vt:lpstr>
      <vt:lpstr> faCT ή faKE: Παραπληροφόρηση στα ψηφιακά κοινωνικά δίκτυα</vt:lpstr>
      <vt:lpstr>faCT ή faKE: Παραπληροφόρηση στα ψηφιακά κοινωνικά δίκτυα</vt:lpstr>
      <vt:lpstr>Συστηματική παρακολούθηση του θαλάσσιου περιβάλλοντος με τη συμμετοχή δυτών</vt:lpstr>
      <vt:lpstr>Συστηματική παρακολούθηση του θαλάσσιου περιβάλλοντος με τη συμμετοχή δυτών</vt:lpstr>
      <vt:lpstr>Συμμετοχή των πολιτών στην παρακολούθηση της περιβαλλοντικής υγείας</vt:lpstr>
      <vt:lpstr>Συμμετοχή των πολιτών στην παρακολούθηση της περιβαλλοντικής υγείας</vt:lpstr>
      <vt:lpstr>Ανάπτυξη και αξιοποίηση μεθόδων εδαφοβελτίωσης με την χρήση βιοστερεών από Εγκαταστάσεις Επεξεργασίας Αστικών Λυμάτων και τεχνικών βιοενίσχυσης στο πλαίσιο της κυκλικής οικονομίας και της επιστήμης των πολιτών  (BIOSOIL)</vt:lpstr>
      <vt:lpstr>Παρουσίαση του PowerPoint</vt:lpstr>
      <vt:lpstr>Πιλοτική λειτουργία πειραματικών δράσεων επιστήμης των πολιτών </vt:lpstr>
      <vt:lpstr>Παρουσίαση του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Πρόγραμμα Ανάπτυξης</dc:title>
  <dc:creator>Efstratios Stylianidis</dc:creator>
  <cp:lastModifiedBy>User</cp:lastModifiedBy>
  <cp:revision>31</cp:revision>
  <dcterms:created xsi:type="dcterms:W3CDTF">2024-01-13T07:46:23Z</dcterms:created>
  <dcterms:modified xsi:type="dcterms:W3CDTF">2025-03-26T07:23:25Z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0x010100B231B264813B74458D634C8BE21E76F6</vt:lpwstr>
  </property>
</Properties>
</file>

<file path=docProps/thumbnail.jpeg>
</file>